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11"/>
  </p:notesMasterIdLst>
  <p:handoutMasterIdLst>
    <p:handoutMasterId r:id="rId12"/>
  </p:handoutMasterIdLst>
  <p:sldIdLst>
    <p:sldId id="444" r:id="rId6"/>
    <p:sldId id="540" r:id="rId7"/>
    <p:sldId id="544" r:id="rId8"/>
    <p:sldId id="443" r:id="rId9"/>
    <p:sldId id="471" r:id="rId10"/>
  </p:sldIdLst>
  <p:sldSz cx="9906000" cy="6858000" type="A4"/>
  <p:notesSz cx="6858000" cy="9144000"/>
  <p:embeddedFontLst>
    <p:embeddedFont>
      <p:font typeface="Roboto" panose="02000000000000000000" pitchFamily="2" charset="0"/>
      <p:regular r:id="rId13"/>
      <p:bold r:id="rId14"/>
      <p:italic r:id="rId15"/>
      <p:boldItalic r:id="rId16"/>
    </p:embeddedFont>
    <p:embeddedFont>
      <p:font typeface="United Curriculum" panose="020B0604020202020204" charset="0"/>
      <p:regular r:id="rId17"/>
      <p:bold r:id="rId18"/>
      <p:italic r:id="rId19"/>
      <p:boldItalic r:id="rId2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031FA8B-4239-4224-ACCC-4857B2408278}">
          <p14:sldIdLst>
            <p14:sldId id="444"/>
            <p14:sldId id="540"/>
            <p14:sldId id="544"/>
            <p14:sldId id="443"/>
            <p14:sldId id="47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7A9426-8E71-580F-A5B8-2EE4FF047C8C}" name="Lucy Hawker" initials="LH" userId="S::Lucy.Hawker@unitedlearning.org.uk::1ef25c0a-c1f6-440b-b33b-783bdcbee9d5" providerId="AD"/>
  <p188:author id="{69A49169-ADB6-A57D-EED4-E1DE110A5621}" name="Ella Hamilton" initials="EH" userId="f617ced5a7992cae" providerId="Windows Live"/>
  <p188:author id="{6C9BADAA-4940-520A-5319-8E8EA85EDB29}" name="Charlie Cutler" initials="CC" userId="S::charlie.cutler@unitedlearning.org.uk::c5b094de-3707-4aae-994d-70175e9a1467" providerId="AD"/>
  <p188:author id="{C1970DAF-E6A3-64D7-9804-F7D68B8409F0}" name="Sally McCartney" initials="SM" userId="S::sally.mccartney@unitedlearning.org.uk::1b5c1c85-70fd-40d9-aba5-bb5ae0d377fb" providerId="AD"/>
  <p188:author id="{C833E4BA-E012-CD07-1FD3-0F30CCFF34BF}" name="Charlie Cutler" initials="CC" userId="S::Charlie.Cutler@unitedlearning.org.uk::c5b094de-3707-4aae-994d-70175e9a146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 id="2" name="Jessica Quinn" initials="JQ" lastIdx="7" clrIdx="1">
    <p:extLst>
      <p:ext uri="{19B8F6BF-5375-455C-9EA6-DF929625EA0E}">
        <p15:presenceInfo xmlns:p15="http://schemas.microsoft.com/office/powerpoint/2012/main" userId="S::Jessica.Quinn@unitedlearning.org.uk::8a95f2e1-9608-4c55-8128-be797539c7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A1CA"/>
    <a:srgbClr val="463359"/>
    <a:srgbClr val="48355B"/>
    <a:srgbClr val="F3DEE9"/>
    <a:srgbClr val="FFFFFF"/>
    <a:srgbClr val="BBBBBB"/>
    <a:srgbClr val="D55D5D"/>
    <a:srgbClr val="DB7474"/>
    <a:srgbClr val="0033CC"/>
    <a:srgbClr val="D9EB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6332C4-5CFF-AA5B-66C2-0568987D6B38}" v="2" dt="2026-07-08T10:15:12.4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1018" y="67"/>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1.fntdata"/><Relationship Id="rId18" Type="http://schemas.openxmlformats.org/officeDocument/2006/relationships/font" Target="fonts/font6.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font" Target="fonts/font3.fntdata"/><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2.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Lynch" userId="c3f7c6dabc58daa4" providerId="LiveId" clId="{3FA16F7F-15CE-4CF0-8F6E-E24B4643AF09}"/>
    <pc:docChg chg="delSection">
      <pc:chgData name="John Lynch" userId="c3f7c6dabc58daa4" providerId="LiveId" clId="{3FA16F7F-15CE-4CF0-8F6E-E24B4643AF09}" dt="2026-06-22T11:35:21.336" v="2" actId="17851"/>
      <pc:docMkLst>
        <pc:docMk/>
      </pc:docMkLst>
    </pc:docChg>
  </pc:docChgLst>
  <pc:docChgLst>
    <pc:chgData name="John Lynch" userId="S::j.lynch@cravenwoodprimary.org.uk::383a508e-ad61-4820-aa2d-ea366d8e1475" providerId="AD" clId="Web-{FB6332C4-5CFF-AA5B-66C2-0568987D6B38}"/>
    <pc:docChg chg="sldOrd">
      <pc:chgData name="John Lynch" userId="S::j.lynch@cravenwoodprimary.org.uk::383a508e-ad61-4820-aa2d-ea366d8e1475" providerId="AD" clId="Web-{FB6332C4-5CFF-AA5B-66C2-0568987D6B38}" dt="2026-07-08T10:15:12.479" v="1"/>
      <pc:docMkLst>
        <pc:docMk/>
      </pc:docMkLst>
      <pc:sldChg chg="ord">
        <pc:chgData name="John Lynch" userId="S::j.lynch@cravenwoodprimary.org.uk::383a508e-ad61-4820-aa2d-ea366d8e1475" providerId="AD" clId="Web-{FB6332C4-5CFF-AA5B-66C2-0568987D6B38}" dt="2026-07-08T10:15:12.479" v="1"/>
        <pc:sldMkLst>
          <pc:docMk/>
          <pc:sldMk cId="3882795846" sldId="471"/>
        </pc:sldMkLst>
      </pc:sldChg>
      <pc:sldChg chg="ord">
        <pc:chgData name="John Lynch" userId="S::j.lynch@cravenwoodprimary.org.uk::383a508e-ad61-4820-aa2d-ea366d8e1475" providerId="AD" clId="Web-{FB6332C4-5CFF-AA5B-66C2-0568987D6B38}" dt="2026-07-08T10:15:08.978" v="0"/>
        <pc:sldMkLst>
          <pc:docMk/>
          <pc:sldMk cId="2631973497" sldId="54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08/07/2026</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08/07/2026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3626862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9838CD0-0626-4A28-B004-F509C6BF3056}"/>
              </a:ext>
            </a:extLst>
          </p:cNvPr>
          <p:cNvSpPr/>
          <p:nvPr userDrawn="1"/>
        </p:nvSpPr>
        <p:spPr>
          <a:xfrm>
            <a:off x="-15314" y="275918"/>
            <a:ext cx="9271074" cy="933964"/>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2B780003-00DD-4595-9E44-33DCE8987FF6}"/>
              </a:ext>
            </a:extLst>
          </p:cNvPr>
          <p:cNvSpPr/>
          <p:nvPr userDrawn="1"/>
        </p:nvSpPr>
        <p:spPr>
          <a:xfrm rot="5400000">
            <a:off x="6309621" y="3247908"/>
            <a:ext cx="686687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2">
            <a:extLst>
              <a:ext uri="{FF2B5EF4-FFF2-40B4-BE49-F238E27FC236}">
                <a16:creationId xmlns:a16="http://schemas.microsoft.com/office/drawing/2014/main" id="{333A7B9E-DC17-43CF-8093-3192937D4031}"/>
              </a:ext>
            </a:extLst>
          </p:cNvPr>
          <p:cNvSpPr/>
          <p:nvPr userDrawn="1"/>
        </p:nvSpPr>
        <p:spPr>
          <a:xfrm rot="10800000" flipH="1" flipV="1">
            <a:off x="-10158" y="5276446"/>
            <a:ext cx="3139438" cy="866547"/>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1443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1443" y="0"/>
                </a:lnTo>
                <a:lnTo>
                  <a:pt x="6901416" y="866547"/>
                </a:lnTo>
                <a:lnTo>
                  <a:pt x="0" y="86654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7" name="Picture 6">
            <a:extLst>
              <a:ext uri="{FF2B5EF4-FFF2-40B4-BE49-F238E27FC236}">
                <a16:creationId xmlns:a16="http://schemas.microsoft.com/office/drawing/2014/main" id="{304EEB8C-27D4-467D-A071-6C028CDF1C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811" y="5381440"/>
            <a:ext cx="2493010" cy="636237"/>
          </a:xfrm>
          <a:prstGeom prst="rect">
            <a:avLst/>
          </a:prstGeom>
        </p:spPr>
      </p:pic>
      <p:sp>
        <p:nvSpPr>
          <p:cNvPr id="14" name="Freeform: Shape 13">
            <a:extLst>
              <a:ext uri="{FF2B5EF4-FFF2-40B4-BE49-F238E27FC236}">
                <a16:creationId xmlns:a16="http://schemas.microsoft.com/office/drawing/2014/main" id="{0EFCA842-1115-4049-BCE7-1E58DFD1215B}"/>
              </a:ext>
            </a:extLst>
          </p:cNvPr>
          <p:cNvSpPr/>
          <p:nvPr userDrawn="1"/>
        </p:nvSpPr>
        <p:spPr>
          <a:xfrm>
            <a:off x="0" y="2359626"/>
            <a:ext cx="4645890" cy="45127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52804 w 8566014"/>
              <a:gd name="connsiteY3" fmla="*/ 55973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52804" y="55973"/>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a:r>
              <a:rPr lang="en-US" sz="2000" b="1">
                <a:solidFill>
                  <a:srgbClr val="FFFFFF"/>
                </a:solidFill>
                <a:latin typeface="United Curriculum" pitchFamily="2" charset="0"/>
                <a:ea typeface="Roboto Slab" pitchFamily="2" charset="0"/>
              </a:rPr>
              <a:t>Information for School Websites</a:t>
            </a:r>
            <a:endParaRPr lang="en-GB" sz="2400" b="1">
              <a:solidFill>
                <a:srgbClr val="FFFFFF"/>
              </a:solidFill>
              <a:latin typeface="United Curriculum" pitchFamily="2" charset="0"/>
              <a:ea typeface="Roboto Slab" pitchFamily="2" charset="0"/>
            </a:endParaRPr>
          </a:p>
        </p:txBody>
      </p:sp>
      <p:sp>
        <p:nvSpPr>
          <p:cNvPr id="8" name="Freeform: Shape 7">
            <a:extLst>
              <a:ext uri="{FF2B5EF4-FFF2-40B4-BE49-F238E27FC236}">
                <a16:creationId xmlns:a16="http://schemas.microsoft.com/office/drawing/2014/main" id="{0C20CABD-5FA7-4156-B213-F0CA6BA96FAC}"/>
              </a:ext>
            </a:extLst>
          </p:cNvPr>
          <p:cNvSpPr/>
          <p:nvPr userDrawn="1"/>
        </p:nvSpPr>
        <p:spPr>
          <a:xfrm>
            <a:off x="0" y="1420852"/>
            <a:ext cx="4645891" cy="68503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 name="connsiteX0" fmla="*/ 1435 w 8566014"/>
              <a:gd name="connsiteY0" fmla="*/ 7820 h 6431769"/>
              <a:gd name="connsiteX1" fmla="*/ 2567 w 8566014"/>
              <a:gd name="connsiteY1" fmla="*/ 6431769 h 6431769"/>
              <a:gd name="connsiteX2" fmla="*/ 8566014 w 8566014"/>
              <a:gd name="connsiteY2" fmla="*/ 6398949 h 6431769"/>
              <a:gd name="connsiteX3" fmla="*/ 8368737 w 8566014"/>
              <a:gd name="connsiteY3" fmla="*/ 0 h 6431769"/>
              <a:gd name="connsiteX4" fmla="*/ 1435 w 8566014"/>
              <a:gd name="connsiteY4" fmla="*/ 7820 h 6431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31769">
                <a:moveTo>
                  <a:pt x="1435" y="7820"/>
                </a:moveTo>
                <a:cubicBezTo>
                  <a:pt x="-3951" y="2149136"/>
                  <a:pt x="7953" y="4290453"/>
                  <a:pt x="2567" y="6431769"/>
                </a:cubicBezTo>
                <a:lnTo>
                  <a:pt x="8566014" y="6398949"/>
                </a:lnTo>
                <a:lnTo>
                  <a:pt x="8368737" y="0"/>
                </a:lnTo>
                <a:lnTo>
                  <a:pt x="1435" y="78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232"/>
            <a:endParaRPr lang="en-GB">
              <a:solidFill>
                <a:srgbClr val="56565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24181BF-624C-4B8D-86BA-BF188167BE60}"/>
              </a:ext>
            </a:extLst>
          </p:cNvPr>
          <p:cNvGrpSpPr/>
          <p:nvPr userDrawn="1"/>
        </p:nvGrpSpPr>
        <p:grpSpPr>
          <a:xfrm>
            <a:off x="8354347" y="-9236"/>
            <a:ext cx="1065321" cy="748952"/>
            <a:chOff x="7607201" y="-8675"/>
            <a:chExt cx="1065321" cy="748952"/>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7607201" y="-8675"/>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14" name="Picture 13" descr="Icon&#10;&#10;Description automatically generated">
              <a:extLst>
                <a:ext uri="{FF2B5EF4-FFF2-40B4-BE49-F238E27FC236}">
                  <a16:creationId xmlns:a16="http://schemas.microsoft.com/office/drawing/2014/main" id="{CAB43AB1-CBD7-40BD-915D-0D6F8F566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52B61A4-802C-4795-B531-6342DDAAC29F}"/>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3: Autum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957C279-D0FE-4860-935F-C55F4C9B8DA2}"/>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E3AAD540-1946-4354-A148-CE8D031A048B}"/>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1" name="Rectangle 30">
            <a:extLst>
              <a:ext uri="{FF2B5EF4-FFF2-40B4-BE49-F238E27FC236}">
                <a16:creationId xmlns:a16="http://schemas.microsoft.com/office/drawing/2014/main" id="{2D88A2C8-001F-4418-BEF4-1F3EA8701DE2}"/>
              </a:ext>
            </a:extLst>
          </p:cNvPr>
          <p:cNvSpPr/>
          <p:nvPr userDrawn="1"/>
        </p:nvSpPr>
        <p:spPr>
          <a:xfrm rot="5400000">
            <a:off x="6522017" y="3169410"/>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9E11304F-8817-4BE7-98BB-236BA6600322}"/>
              </a:ext>
            </a:extLst>
          </p:cNvPr>
          <p:cNvSpPr/>
          <p:nvPr userDrawn="1"/>
        </p:nvSpPr>
        <p:spPr>
          <a:xfrm rot="5400000">
            <a:off x="8650085" y="903193"/>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F63A3CC8-2FBD-4435-B4BD-4B71380E8B37}"/>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2" name="Subtitle 8">
            <a:extLst>
              <a:ext uri="{FF2B5EF4-FFF2-40B4-BE49-F238E27FC236}">
                <a16:creationId xmlns:a16="http://schemas.microsoft.com/office/drawing/2014/main" id="{BC87AE7C-E272-4C92-877F-7950AA0D31F8}"/>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6" name="Group 15">
            <a:extLst>
              <a:ext uri="{FF2B5EF4-FFF2-40B4-BE49-F238E27FC236}">
                <a16:creationId xmlns:a16="http://schemas.microsoft.com/office/drawing/2014/main" id="{3F013E2B-DA64-44C8-95C3-8F7889E6CDF1}"/>
              </a:ext>
            </a:extLst>
          </p:cNvPr>
          <p:cNvGrpSpPr/>
          <p:nvPr userDrawn="1"/>
        </p:nvGrpSpPr>
        <p:grpSpPr>
          <a:xfrm>
            <a:off x="8354347" y="-9236"/>
            <a:ext cx="1065321" cy="748952"/>
            <a:chOff x="7607201" y="-8675"/>
            <a:chExt cx="1065321" cy="748952"/>
          </a:xfrm>
        </p:grpSpPr>
        <p:grpSp>
          <p:nvGrpSpPr>
            <p:cNvPr id="17" name="Group 16">
              <a:extLst>
                <a:ext uri="{FF2B5EF4-FFF2-40B4-BE49-F238E27FC236}">
                  <a16:creationId xmlns:a16="http://schemas.microsoft.com/office/drawing/2014/main" id="{FA4AF540-461E-4C74-AB56-6D7AE3C35367}"/>
                </a:ext>
              </a:extLst>
            </p:cNvPr>
            <p:cNvGrpSpPr/>
            <p:nvPr userDrawn="1"/>
          </p:nvGrpSpPr>
          <p:grpSpPr>
            <a:xfrm>
              <a:off x="7607201" y="-8675"/>
              <a:ext cx="1065321" cy="748952"/>
              <a:chOff x="8354346" y="-8675"/>
              <a:chExt cx="1065321" cy="748952"/>
            </a:xfrm>
          </p:grpSpPr>
          <p:sp>
            <p:nvSpPr>
              <p:cNvPr id="19" name="Freeform: Shape 18">
                <a:extLst>
                  <a:ext uri="{FF2B5EF4-FFF2-40B4-BE49-F238E27FC236}">
                    <a16:creationId xmlns:a16="http://schemas.microsoft.com/office/drawing/2014/main" id="{1CB0DB5C-2E91-487E-AF2E-8F7BB1577162}"/>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0" name="Oval 19">
                <a:extLst>
                  <a:ext uri="{FF2B5EF4-FFF2-40B4-BE49-F238E27FC236}">
                    <a16:creationId xmlns:a16="http://schemas.microsoft.com/office/drawing/2014/main" id="{14609081-4BB6-4192-8ADE-7BB3F8AC58D8}"/>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1" name="Oval 20">
                <a:extLst>
                  <a:ext uri="{FF2B5EF4-FFF2-40B4-BE49-F238E27FC236}">
                    <a16:creationId xmlns:a16="http://schemas.microsoft.com/office/drawing/2014/main" id="{2AD09F17-D6D4-44CB-ABD5-ECFCC4CE2681}"/>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18" name="Picture 17" descr="Icon&#10;&#10;Description automatically generated">
              <a:extLst>
                <a:ext uri="{FF2B5EF4-FFF2-40B4-BE49-F238E27FC236}">
                  <a16:creationId xmlns:a16="http://schemas.microsoft.com/office/drawing/2014/main" id="{96C2724A-B545-4FE3-A165-79F59BCC86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25" name="Text Placeholder 2">
            <a:extLst>
              <a:ext uri="{FF2B5EF4-FFF2-40B4-BE49-F238E27FC236}">
                <a16:creationId xmlns:a16="http://schemas.microsoft.com/office/drawing/2014/main" id="{48E3DC44-F9AE-4744-B5AB-06F3E6E80914}"/>
              </a:ext>
            </a:extLst>
          </p:cNvPr>
          <p:cNvSpPr>
            <a:spLocks noGrp="1"/>
          </p:cNvSpPr>
          <p:nvPr>
            <p:ph type="body" sz="quarter" idx="11" hasCustomPrompt="1"/>
          </p:nvPr>
        </p:nvSpPr>
        <p:spPr>
          <a:xfrm rot="16200000">
            <a:off x="8650096" y="933611"/>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Autumn</a:t>
            </a:r>
            <a:endParaRPr lang="en-GB"/>
          </a:p>
        </p:txBody>
      </p:sp>
    </p:spTree>
    <p:extLst>
      <p:ext uri="{BB962C8B-B14F-4D97-AF65-F5344CB8AC3E}">
        <p14:creationId xmlns:p14="http://schemas.microsoft.com/office/powerpoint/2010/main" val="3235672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7" name="Group 16">
            <a:extLst>
              <a:ext uri="{FF2B5EF4-FFF2-40B4-BE49-F238E27FC236}">
                <a16:creationId xmlns:a16="http://schemas.microsoft.com/office/drawing/2014/main" id="{3F5EB49B-4826-4C95-9114-E1AFF09470A6}"/>
              </a:ext>
            </a:extLst>
          </p:cNvPr>
          <p:cNvGrpSpPr/>
          <p:nvPr userDrawn="1"/>
        </p:nvGrpSpPr>
        <p:grpSpPr>
          <a:xfrm>
            <a:off x="8354347" y="-9236"/>
            <a:ext cx="1065321" cy="748952"/>
            <a:chOff x="7607201" y="-8675"/>
            <a:chExt cx="1065321" cy="748952"/>
          </a:xfrm>
        </p:grpSpPr>
        <p:grpSp>
          <p:nvGrpSpPr>
            <p:cNvPr id="19" name="Group 18">
              <a:extLst>
                <a:ext uri="{FF2B5EF4-FFF2-40B4-BE49-F238E27FC236}">
                  <a16:creationId xmlns:a16="http://schemas.microsoft.com/office/drawing/2014/main" id="{937BEF76-B4A4-467E-8FD5-59E204D9FA27}"/>
                </a:ext>
              </a:extLst>
            </p:cNvPr>
            <p:cNvGrpSpPr/>
            <p:nvPr userDrawn="1"/>
          </p:nvGrpSpPr>
          <p:grpSpPr>
            <a:xfrm>
              <a:off x="7607201" y="-8675"/>
              <a:ext cx="1065321" cy="748952"/>
              <a:chOff x="8354346" y="-8675"/>
              <a:chExt cx="1065321" cy="748952"/>
            </a:xfrm>
          </p:grpSpPr>
          <p:sp>
            <p:nvSpPr>
              <p:cNvPr id="21" name="Freeform: Shape 20">
                <a:extLst>
                  <a:ext uri="{FF2B5EF4-FFF2-40B4-BE49-F238E27FC236}">
                    <a16:creationId xmlns:a16="http://schemas.microsoft.com/office/drawing/2014/main" id="{C656DB94-ADE0-4EF9-94F0-51CBEFF7A4AB}"/>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2" name="Oval 21">
                <a:extLst>
                  <a:ext uri="{FF2B5EF4-FFF2-40B4-BE49-F238E27FC236}">
                    <a16:creationId xmlns:a16="http://schemas.microsoft.com/office/drawing/2014/main" id="{55F5DE52-0C96-44D4-AEB2-879F35CA4F9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3" name="Oval 22">
                <a:extLst>
                  <a:ext uri="{FF2B5EF4-FFF2-40B4-BE49-F238E27FC236}">
                    <a16:creationId xmlns:a16="http://schemas.microsoft.com/office/drawing/2014/main" id="{CD5E2008-0020-499D-8C20-BBA55A50F563}"/>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0" name="Picture 19" descr="Icon&#10;&#10;Description automatically generated">
              <a:extLst>
                <a:ext uri="{FF2B5EF4-FFF2-40B4-BE49-F238E27FC236}">
                  <a16:creationId xmlns:a16="http://schemas.microsoft.com/office/drawing/2014/main" id="{F2099B33-2A68-4705-AA76-686C728076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24" name="Text Placeholder 2">
            <a:extLst>
              <a:ext uri="{FF2B5EF4-FFF2-40B4-BE49-F238E27FC236}">
                <a16:creationId xmlns:a16="http://schemas.microsoft.com/office/drawing/2014/main" id="{36C1879E-F86C-4C92-87CE-7307A6DB0556}"/>
              </a:ext>
            </a:extLst>
          </p:cNvPr>
          <p:cNvSpPr>
            <a:spLocks noGrp="1"/>
          </p:cNvSpPr>
          <p:nvPr>
            <p:ph type="body" sz="quarter" idx="11" hasCustomPrompt="1"/>
          </p:nvPr>
        </p:nvSpPr>
        <p:spPr>
          <a:xfrm rot="16200000">
            <a:off x="8650096" y="3126649"/>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Spring</a:t>
            </a:r>
            <a:endParaRPr lang="en-GB"/>
          </a:p>
        </p:txBody>
      </p:sp>
    </p:spTree>
    <p:extLst>
      <p:ext uri="{BB962C8B-B14F-4D97-AF65-F5344CB8AC3E}">
        <p14:creationId xmlns:p14="http://schemas.microsoft.com/office/powerpoint/2010/main" val="249636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3: Summ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95265FA-A7F8-4502-9C7F-AFAADBF2BAF7}"/>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5" name="Rectangle 34">
            <a:extLst>
              <a:ext uri="{FF2B5EF4-FFF2-40B4-BE49-F238E27FC236}">
                <a16:creationId xmlns:a16="http://schemas.microsoft.com/office/drawing/2014/main" id="{7CC29789-1A03-496E-B582-58E8B87FB828}"/>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13FC3646-2EE4-4FAF-90D2-A3928242C367}"/>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7" name="Rectangle 36">
            <a:extLst>
              <a:ext uri="{FF2B5EF4-FFF2-40B4-BE49-F238E27FC236}">
                <a16:creationId xmlns:a16="http://schemas.microsoft.com/office/drawing/2014/main" id="{8863FDE2-0AD5-46B2-BD0E-E131EEA68CB9}"/>
              </a:ext>
            </a:extLst>
          </p:cNvPr>
          <p:cNvSpPr/>
          <p:nvPr userDrawn="1"/>
        </p:nvSpPr>
        <p:spPr>
          <a:xfrm rot="5400000">
            <a:off x="8649498" y="5296671"/>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6" name="Text Placeholder 2">
            <a:extLst>
              <a:ext uri="{FF2B5EF4-FFF2-40B4-BE49-F238E27FC236}">
                <a16:creationId xmlns:a16="http://schemas.microsoft.com/office/drawing/2014/main" id="{F5FB7B79-1ACF-481C-A9B9-8A0EE7C52C4E}"/>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9" name="Subtitle 8">
            <a:extLst>
              <a:ext uri="{FF2B5EF4-FFF2-40B4-BE49-F238E27FC236}">
                <a16:creationId xmlns:a16="http://schemas.microsoft.com/office/drawing/2014/main" id="{41372C21-26B3-44BF-B17D-BDB4CB837A9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8" name="Group 17">
            <a:extLst>
              <a:ext uri="{FF2B5EF4-FFF2-40B4-BE49-F238E27FC236}">
                <a16:creationId xmlns:a16="http://schemas.microsoft.com/office/drawing/2014/main" id="{BC84C800-34AE-45CC-8985-808CC933CD2C}"/>
              </a:ext>
            </a:extLst>
          </p:cNvPr>
          <p:cNvGrpSpPr/>
          <p:nvPr userDrawn="1"/>
        </p:nvGrpSpPr>
        <p:grpSpPr>
          <a:xfrm>
            <a:off x="8354347" y="-9236"/>
            <a:ext cx="1065321" cy="748952"/>
            <a:chOff x="7607201" y="-8675"/>
            <a:chExt cx="1065321" cy="748952"/>
          </a:xfrm>
        </p:grpSpPr>
        <p:grpSp>
          <p:nvGrpSpPr>
            <p:cNvPr id="24" name="Group 23">
              <a:extLst>
                <a:ext uri="{FF2B5EF4-FFF2-40B4-BE49-F238E27FC236}">
                  <a16:creationId xmlns:a16="http://schemas.microsoft.com/office/drawing/2014/main" id="{BCF08F39-9EDD-4326-B639-0565B67E5F5D}"/>
                </a:ext>
              </a:extLst>
            </p:cNvPr>
            <p:cNvGrpSpPr/>
            <p:nvPr userDrawn="1"/>
          </p:nvGrpSpPr>
          <p:grpSpPr>
            <a:xfrm>
              <a:off x="7607201" y="-8675"/>
              <a:ext cx="1065321" cy="748952"/>
              <a:chOff x="8354346" y="-8675"/>
              <a:chExt cx="1065321" cy="748952"/>
            </a:xfrm>
          </p:grpSpPr>
          <p:sp>
            <p:nvSpPr>
              <p:cNvPr id="26" name="Freeform: Shape 25">
                <a:extLst>
                  <a:ext uri="{FF2B5EF4-FFF2-40B4-BE49-F238E27FC236}">
                    <a16:creationId xmlns:a16="http://schemas.microsoft.com/office/drawing/2014/main" id="{009651FC-1F27-4ECF-AC35-FE9819162BD1}"/>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7" name="Oval 26">
                <a:extLst>
                  <a:ext uri="{FF2B5EF4-FFF2-40B4-BE49-F238E27FC236}">
                    <a16:creationId xmlns:a16="http://schemas.microsoft.com/office/drawing/2014/main" id="{6BD27FD2-796E-484F-BCDF-5043CBB01A2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8" name="Oval 27">
                <a:extLst>
                  <a:ext uri="{FF2B5EF4-FFF2-40B4-BE49-F238E27FC236}">
                    <a16:creationId xmlns:a16="http://schemas.microsoft.com/office/drawing/2014/main" id="{6855019A-FAD2-44CF-9835-40097E4387A1}"/>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5" name="Picture 24" descr="Icon&#10;&#10;Description automatically generated">
              <a:extLst>
                <a:ext uri="{FF2B5EF4-FFF2-40B4-BE49-F238E27FC236}">
                  <a16:creationId xmlns:a16="http://schemas.microsoft.com/office/drawing/2014/main" id="{A7B56A4C-2A68-4F21-995A-9276D30FE7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19" name="Text Placeholder 2">
            <a:extLst>
              <a:ext uri="{FF2B5EF4-FFF2-40B4-BE49-F238E27FC236}">
                <a16:creationId xmlns:a16="http://schemas.microsoft.com/office/drawing/2014/main" id="{4B4753BF-C045-49F5-9660-114F9C1A6E27}"/>
              </a:ext>
            </a:extLst>
          </p:cNvPr>
          <p:cNvSpPr>
            <a:spLocks noGrp="1"/>
          </p:cNvSpPr>
          <p:nvPr>
            <p:ph type="body" sz="quarter" idx="11" hasCustomPrompt="1"/>
          </p:nvPr>
        </p:nvSpPr>
        <p:spPr>
          <a:xfrm rot="16200000">
            <a:off x="8650096" y="5316926"/>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Summer</a:t>
            </a:r>
            <a:endParaRPr lang="en-GB"/>
          </a:p>
        </p:txBody>
      </p:sp>
    </p:spTree>
    <p:extLst>
      <p:ext uri="{BB962C8B-B14F-4D97-AF65-F5344CB8AC3E}">
        <p14:creationId xmlns:p14="http://schemas.microsoft.com/office/powerpoint/2010/main" val="236652096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7A861E6-1372-43CB-BD5A-76FD71DD5CC2}"/>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21967"/>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61570"/>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Text Placeholder 2">
            <a:extLst>
              <a:ext uri="{FF2B5EF4-FFF2-40B4-BE49-F238E27FC236}">
                <a16:creationId xmlns:a16="http://schemas.microsoft.com/office/drawing/2014/main" id="{4E222C13-F246-4D77-A53F-8646CCB218C1}"/>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31" b="1">
                <a:ln w="12700">
                  <a:noFill/>
                </a:ln>
                <a:solidFill>
                  <a:schemeClr val="bg2"/>
                </a:solidFill>
                <a:latin typeface="United Curriculum" pitchFamily="2" charset="0"/>
              </a:rPr>
              <a:t>United Curriculum  |  </a:t>
            </a:r>
            <a:r>
              <a:rPr lang="en-US" sz="831" b="1">
                <a:ln w="12700">
                  <a:noFill/>
                </a:ln>
                <a:solidFill>
                  <a:schemeClr val="accent1"/>
                </a:solidFill>
                <a:latin typeface="United Curriculum" pitchFamily="2" charset="0"/>
              </a:rPr>
              <a:t>Primary History</a:t>
            </a:r>
            <a:endParaRPr lang="en-GB" sz="831" b="1">
              <a:ln w="12700">
                <a:noFill/>
              </a:ln>
              <a:solidFill>
                <a:schemeClr val="accent1"/>
              </a:solidFill>
              <a:latin typeface="United Curriculum" pitchFamily="2" charset="0"/>
            </a:endParaRPr>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FB396E9-1DCC-4496-81EC-C903CE27EACE}"/>
              </a:ext>
            </a:extLst>
          </p:cNvPr>
          <p:cNvSpPr txBox="1">
            <a:spLocks/>
          </p:cNvSpPr>
          <p:nvPr/>
        </p:nvSpPr>
        <p:spPr>
          <a:xfrm>
            <a:off x="237299" y="425848"/>
            <a:ext cx="8840713" cy="680684"/>
          </a:xfrm>
          <a:prstGeom prst="rect">
            <a:avLst/>
          </a:prstGeom>
        </p:spPr>
        <p:txBody>
          <a:bodyPr vert="horz" lIns="91440" tIns="45720" rIns="91440" bIns="45720" rtlCol="0" anchor="ctr">
            <a:noAutofit/>
          </a:bodyPr>
          <a:lstStyle>
            <a:defPPr>
              <a:defRPr lang="en-US"/>
            </a:defPPr>
            <a:lvl1pPr marL="0" indent="0" algn="l" defTabSz="457200" rtl="0" eaLnBrk="1" latinLnBrk="0" hangingPunct="1">
              <a:lnSpc>
                <a:spcPts val="2400"/>
              </a:lnSpc>
              <a:spcBef>
                <a:spcPts val="0"/>
              </a:spcBef>
              <a:buNone/>
              <a:defRPr sz="1800" b="1" kern="100" spc="100" baseline="0">
                <a:solidFill>
                  <a:schemeClr val="bg1"/>
                </a:solidFill>
                <a:latin typeface="ABeeZee" panose="02000000000000000000"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5000"/>
              </a:lnSpc>
              <a:defRPr/>
            </a:pPr>
            <a:r>
              <a:rPr lang="en-US" sz="4800" spc="150">
                <a:ln w="12700">
                  <a:solidFill>
                    <a:schemeClr val="accent1"/>
                  </a:solidFill>
                </a:ln>
                <a:solidFill>
                  <a:schemeClr val="accent1"/>
                </a:solidFill>
                <a:latin typeface="United Curriculum" pitchFamily="2" charset="0"/>
                <a:ea typeface="Roboto Slab" pitchFamily="2" charset="0"/>
                <a:cs typeface="Open Sans" panose="020B0606030504020204" pitchFamily="34" charset="0"/>
              </a:rPr>
              <a:t>United Curriculum</a:t>
            </a:r>
          </a:p>
        </p:txBody>
      </p:sp>
      <p:sp>
        <p:nvSpPr>
          <p:cNvPr id="3" name="Text Placeholder 6">
            <a:extLst>
              <a:ext uri="{FF2B5EF4-FFF2-40B4-BE49-F238E27FC236}">
                <a16:creationId xmlns:a16="http://schemas.microsoft.com/office/drawing/2014/main" id="{03ADBFFC-EB38-4BC2-A867-ED771660BB1F}"/>
              </a:ext>
            </a:extLst>
          </p:cNvPr>
          <p:cNvSpPr txBox="1">
            <a:spLocks/>
          </p:cNvSpPr>
          <p:nvPr/>
        </p:nvSpPr>
        <p:spPr>
          <a:xfrm>
            <a:off x="307398" y="1559109"/>
            <a:ext cx="3173222" cy="547047"/>
          </a:xfrm>
          <a:prstGeom prst="rect">
            <a:avLst/>
          </a:prstGeom>
        </p:spPr>
        <p:txBody>
          <a:bodyPr anchor="ctr"/>
          <a:lstStyle>
            <a:lvl1pPr marL="0" indent="0" algn="l" defTabSz="914400" rtl="0" eaLnBrk="1" latinLnBrk="0" hangingPunct="1">
              <a:lnSpc>
                <a:spcPts val="2400"/>
              </a:lnSpc>
              <a:spcBef>
                <a:spcPts val="0"/>
              </a:spcBef>
              <a:buFont typeface="Arial" panose="020B0604020202020204" pitchFamily="34" charset="0"/>
              <a:buNone/>
              <a:defRPr sz="1800" b="1" kern="1200">
                <a:solidFill>
                  <a:srgbClr val="565656"/>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chemeClr val="tx1"/>
                </a:solidFill>
              </a:rPr>
              <a:t>Primary History</a:t>
            </a:r>
            <a:endParaRPr lang="en-GB" sz="3200" b="0">
              <a:solidFill>
                <a:schemeClr val="tx1"/>
              </a:solidFill>
            </a:endParaRPr>
          </a:p>
        </p:txBody>
      </p:sp>
      <p:pic>
        <p:nvPicPr>
          <p:cNvPr id="4" name="Picture 3" descr="Icon&#10;&#10;Description automatically generated">
            <a:extLst>
              <a:ext uri="{FF2B5EF4-FFF2-40B4-BE49-F238E27FC236}">
                <a16:creationId xmlns:a16="http://schemas.microsoft.com/office/drawing/2014/main" id="{47908EDA-5E6D-40CB-9BE2-A574FC46A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6979" y="2345530"/>
            <a:ext cx="2977646" cy="3978467"/>
          </a:xfrm>
          <a:prstGeom prst="rect">
            <a:avLst/>
          </a:prstGeom>
        </p:spPr>
      </p:pic>
      <p:pic>
        <p:nvPicPr>
          <p:cNvPr id="7" name="Picture 6">
            <a:extLst>
              <a:ext uri="{FF2B5EF4-FFF2-40B4-BE49-F238E27FC236}">
                <a16:creationId xmlns:a16="http://schemas.microsoft.com/office/drawing/2014/main" id="{03ADF9A2-A0F1-67CE-B9A9-58AD551D2596}"/>
              </a:ext>
            </a:extLst>
          </p:cNvPr>
          <p:cNvPicPr>
            <a:picLocks noChangeAspect="1"/>
          </p:cNvPicPr>
          <p:nvPr/>
        </p:nvPicPr>
        <p:blipFill>
          <a:blip r:embed="rId4"/>
          <a:stretch>
            <a:fillRect/>
          </a:stretch>
        </p:blipFill>
        <p:spPr>
          <a:xfrm>
            <a:off x="307398" y="3351212"/>
            <a:ext cx="5139795" cy="1171575"/>
          </a:xfrm>
          <a:prstGeom prst="rect">
            <a:avLst/>
          </a:prstGeom>
        </p:spPr>
      </p:pic>
    </p:spTree>
    <p:extLst>
      <p:ext uri="{BB962C8B-B14F-4D97-AF65-F5344CB8AC3E}">
        <p14:creationId xmlns:p14="http://schemas.microsoft.com/office/powerpoint/2010/main" val="3136639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E77E13-196C-27B0-6432-988E949ABAC5}"/>
              </a:ext>
            </a:extLst>
          </p:cNvPr>
          <p:cNvSpPr>
            <a:spLocks noGrp="1"/>
          </p:cNvSpPr>
          <p:nvPr>
            <p:ph type="body" sz="quarter" idx="10"/>
          </p:nvPr>
        </p:nvSpPr>
        <p:spPr/>
        <p:txBody>
          <a:bodyPr/>
          <a:lstStyle/>
          <a:p>
            <a:r>
              <a:rPr lang="en-GB"/>
              <a:t>Principles of the History Curriculum</a:t>
            </a:r>
          </a:p>
        </p:txBody>
      </p:sp>
      <p:sp>
        <p:nvSpPr>
          <p:cNvPr id="5" name="TextBox 4">
            <a:extLst>
              <a:ext uri="{FF2B5EF4-FFF2-40B4-BE49-F238E27FC236}">
                <a16:creationId xmlns:a16="http://schemas.microsoft.com/office/drawing/2014/main" id="{F4359395-FB08-1369-6B4F-74DD47BA0EF2}"/>
              </a:ext>
            </a:extLst>
          </p:cNvPr>
          <p:cNvSpPr txBox="1"/>
          <p:nvPr/>
        </p:nvSpPr>
        <p:spPr>
          <a:xfrm>
            <a:off x="293511" y="1004710"/>
            <a:ext cx="9042400" cy="4862870"/>
          </a:xfrm>
          <a:prstGeom prst="rect">
            <a:avLst/>
          </a:prstGeom>
          <a:noFill/>
        </p:spPr>
        <p:txBody>
          <a:bodyPr wrap="square" lIns="91440" tIns="45720" rIns="91440" bIns="45720" rtlCol="0" anchor="t">
            <a:spAutoFit/>
          </a:bodyPr>
          <a:lstStyle/>
          <a:p>
            <a:pPr>
              <a:spcAft>
                <a:spcPts val="1200"/>
              </a:spcAft>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The United Curriculum for History provides all children, regardless of their background, with:</a:t>
            </a:r>
            <a:endParaRPr lang="en-US" dirty="0"/>
          </a:p>
          <a:p>
            <a:pPr marL="171450" indent="-171450">
              <a:spcAft>
                <a:spcPts val="600"/>
              </a:spcAft>
              <a:buFont typeface="Arial" panose="020B0604020202020204" pitchFamily="34" charset="0"/>
              <a:buChar char="•"/>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Coherent and chronological substantive knowledge </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of the history of Britain and the wider world, selected to build pupils’ understanding of three vertical concepts. These vertical concepts provide both a concrete lens through which to study and </a:t>
            </a:r>
            <a:r>
              <a:rPr lang="en-US" sz="1200" dirty="0" err="1">
                <a:solidFill>
                  <a:schemeClr val="bg1"/>
                </a:solidFill>
                <a:latin typeface="Roboto" panose="02000000000000000000" pitchFamily="2" charset="0"/>
                <a:ea typeface="Roboto" panose="02000000000000000000" pitchFamily="2" charset="0"/>
                <a:cs typeface="Roboto" panose="02000000000000000000" pitchFamily="2" charset="0"/>
              </a:rPr>
              <a:t>contextualise</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history, as well as use small steps to help pupils gain a deep understanding of complex, abstract ideas:</a:t>
            </a:r>
          </a:p>
          <a:p>
            <a:pPr marL="628650" lvl="1" indent="-171450">
              <a:spcAft>
                <a:spcPts val="600"/>
              </a:spcAft>
              <a:buFont typeface="Arial" panose="020B0604020202020204" pitchFamily="34" charset="0"/>
              <a:buChar char="•"/>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Quest for knowledge</a:t>
            </a:r>
          </a:p>
          <a:p>
            <a:pPr lvl="2">
              <a:spcAft>
                <a:spcPts val="600"/>
              </a:spcAft>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How do people understand the world around them? What is believed; what is known; what scientific and technological developments are made at the time? How is knowledge stored and shared? What shapes people’s views about the world?</a:t>
            </a:r>
          </a:p>
          <a:p>
            <a:pPr marL="628650" lvl="1" indent="-171450">
              <a:spcAft>
                <a:spcPts val="600"/>
              </a:spcAft>
              <a:buFont typeface="Arial" panose="020B0604020202020204" pitchFamily="34" charset="0"/>
              <a:buChar char="•"/>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Power, empire and democracy</a:t>
            </a:r>
          </a:p>
          <a:p>
            <a:pPr lvl="2">
              <a:spcAft>
                <a:spcPts val="600"/>
              </a:spcAft>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Who holds power, and what does this mean for different people in the </a:t>
            </a:r>
            <a:r>
              <a:rPr lang="en-US" sz="1200" dirty="0" err="1">
                <a:solidFill>
                  <a:schemeClr val="bg1"/>
                </a:solidFill>
                <a:latin typeface="Roboto" panose="02000000000000000000" pitchFamily="2" charset="0"/>
                <a:ea typeface="Roboto" panose="02000000000000000000" pitchFamily="2" charset="0"/>
                <a:cs typeface="Roboto" panose="02000000000000000000" pitchFamily="2" charset="0"/>
              </a:rPr>
              <a:t>civilisations</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How is power wielded and </a:t>
            </a:r>
            <a:r>
              <a:rPr lang="en-US" sz="1200" dirty="0" err="1">
                <a:solidFill>
                  <a:schemeClr val="bg1"/>
                </a:solidFill>
                <a:latin typeface="Roboto" panose="02000000000000000000" pitchFamily="2" charset="0"/>
                <a:ea typeface="Roboto" panose="02000000000000000000" pitchFamily="2" charset="0"/>
                <a:cs typeface="Roboto" panose="02000000000000000000" pitchFamily="2" charset="0"/>
              </a:rPr>
              <a:t>legitimised</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How are people’s rights different in different historical contexts?</a:t>
            </a:r>
          </a:p>
          <a:p>
            <a:pPr marL="628650" lvl="1" indent="-171450">
              <a:spcAft>
                <a:spcPts val="600"/>
              </a:spcAft>
              <a:buFont typeface="Arial" panose="020B0604020202020204" pitchFamily="34" charset="0"/>
              <a:buChar char="•"/>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Community and family</a:t>
            </a:r>
          </a:p>
          <a:p>
            <a:pPr lvl="2">
              <a:spcAft>
                <a:spcPts val="1200"/>
              </a:spcAft>
            </a:pPr>
            <a:r>
              <a:rPr lang="en-US" sz="1200" dirty="0">
                <a:solidFill>
                  <a:schemeClr val="bg1"/>
                </a:solidFill>
                <a:latin typeface="Roboto"/>
                <a:ea typeface="Roboto"/>
                <a:cs typeface="Roboto"/>
              </a:rPr>
              <a:t>What is life like for different people – men, women and children – in different societies? How are these societies structured? How are family and community roles and relationships different in different historical contexts?</a:t>
            </a:r>
          </a:p>
          <a:p>
            <a:pPr marL="171450" indent="-171450">
              <a:spcAft>
                <a:spcPts val="1200"/>
              </a:spcAft>
              <a:buFont typeface="Arial" panose="020B0604020202020204" pitchFamily="34" charset="0"/>
              <a:buChar char="•"/>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Opportunities for all </a:t>
            </a: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pupils to see themselves reflected </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in the curriculum, but also to be taken beyond their own experiences. The history curriculum teaches pupils about </a:t>
            </a:r>
            <a:r>
              <a:rPr lang="en-US" sz="1200" dirty="0" err="1">
                <a:solidFill>
                  <a:schemeClr val="bg1"/>
                </a:solidFill>
                <a:latin typeface="Roboto" panose="02000000000000000000" pitchFamily="2" charset="0"/>
                <a:ea typeface="Roboto" panose="02000000000000000000" pitchFamily="2" charset="0"/>
                <a:cs typeface="Roboto" panose="02000000000000000000" pitchFamily="2" charset="0"/>
              </a:rPr>
              <a:t>civilisations</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from across the world, and always incorporates the experiences – positive and negative – of ethnic minorities in the history of Britain.</a:t>
            </a:r>
          </a:p>
          <a:p>
            <a:pPr marL="171450" indent="-171450">
              <a:spcAft>
                <a:spcPts val="1200"/>
              </a:spcAft>
              <a:buFont typeface="Arial" panose="020B0604020202020204" pitchFamily="34" charset="0"/>
              <a:buChar char="•"/>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Grounding in </a:t>
            </a: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core disciplinary and procedural knowledge</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and the ability to approach challenging, historically-valid questions, giving pupils the ability for pupils to learn how to think, read and write like an historian.</a:t>
            </a:r>
          </a:p>
          <a:p>
            <a:pPr marL="171450" indent="-171450">
              <a:spcAft>
                <a:spcPts val="1200"/>
              </a:spcAft>
              <a:buFont typeface="Arial" panose="020B0604020202020204" pitchFamily="34" charset="0"/>
              <a:buChar char="•"/>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An </a:t>
            </a: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excitement for history</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which inspires a curiosity to learn more about the past.</a:t>
            </a:r>
          </a:p>
        </p:txBody>
      </p:sp>
    </p:spTree>
    <p:extLst>
      <p:ext uri="{BB962C8B-B14F-4D97-AF65-F5344CB8AC3E}">
        <p14:creationId xmlns:p14="http://schemas.microsoft.com/office/powerpoint/2010/main" val="1222450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2C3B3-9DA1-85BD-BDC6-23B45373E6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673C0DB-D71D-82B0-9DBE-B688F90A2DEB}"/>
              </a:ext>
            </a:extLst>
          </p:cNvPr>
          <p:cNvSpPr>
            <a:spLocks noGrp="1"/>
          </p:cNvSpPr>
          <p:nvPr>
            <p:ph type="body" sz="quarter" idx="10"/>
          </p:nvPr>
        </p:nvSpPr>
        <p:spPr/>
        <p:txBody>
          <a:bodyPr/>
          <a:lstStyle/>
          <a:p>
            <a:r>
              <a:rPr lang="en-US" altLang="en-US"/>
              <a:t>United Curriculum: </a:t>
            </a:r>
            <a:r>
              <a:rPr lang="en-US" altLang="en-US">
                <a:ln w="12700">
                  <a:solidFill>
                    <a:schemeClr val="accent1"/>
                  </a:solidFill>
                </a:ln>
                <a:solidFill>
                  <a:schemeClr val="accent1"/>
                </a:solidFill>
              </a:rPr>
              <a:t>History</a:t>
            </a:r>
            <a:endParaRPr lang="en-GB">
              <a:ln w="12700">
                <a:solidFill>
                  <a:schemeClr val="accent1"/>
                </a:solidFill>
              </a:ln>
              <a:solidFill>
                <a:schemeClr val="accent1"/>
              </a:solidFill>
            </a:endParaRPr>
          </a:p>
        </p:txBody>
      </p:sp>
      <p:sp>
        <p:nvSpPr>
          <p:cNvPr id="53" name="TextBox 52">
            <a:extLst>
              <a:ext uri="{FF2B5EF4-FFF2-40B4-BE49-F238E27FC236}">
                <a16:creationId xmlns:a16="http://schemas.microsoft.com/office/drawing/2014/main" id="{1432A6B8-A811-AECF-4B72-725B46A02205}"/>
              </a:ext>
            </a:extLst>
          </p:cNvPr>
          <p:cNvSpPr txBox="1"/>
          <p:nvPr/>
        </p:nvSpPr>
        <p:spPr>
          <a:xfrm>
            <a:off x="1252443" y="1709857"/>
            <a:ext cx="758212"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N 3/4</a:t>
            </a:r>
          </a:p>
        </p:txBody>
      </p:sp>
      <p:sp>
        <p:nvSpPr>
          <p:cNvPr id="54" name="TextBox 53">
            <a:extLst>
              <a:ext uri="{FF2B5EF4-FFF2-40B4-BE49-F238E27FC236}">
                <a16:creationId xmlns:a16="http://schemas.microsoft.com/office/drawing/2014/main" id="{3E3D7908-7157-4E02-564E-FE0C43CA98C2}"/>
              </a:ext>
            </a:extLst>
          </p:cNvPr>
          <p:cNvSpPr txBox="1"/>
          <p:nvPr/>
        </p:nvSpPr>
        <p:spPr>
          <a:xfrm>
            <a:off x="1352732" y="4572978"/>
            <a:ext cx="560824"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R</a:t>
            </a:r>
          </a:p>
        </p:txBody>
      </p:sp>
      <p:pic>
        <p:nvPicPr>
          <p:cNvPr id="103" name="Graphic 102">
            <a:extLst>
              <a:ext uri="{FF2B5EF4-FFF2-40B4-BE49-F238E27FC236}">
                <a16:creationId xmlns:a16="http://schemas.microsoft.com/office/drawing/2014/main" id="{6D224609-6882-4E8B-A562-0885FB4C6A0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2304" y="1022371"/>
            <a:ext cx="7610964" cy="5126493"/>
          </a:xfrm>
          <a:prstGeom prst="rect">
            <a:avLst/>
          </a:prstGeom>
        </p:spPr>
      </p:pic>
      <p:sp>
        <p:nvSpPr>
          <p:cNvPr id="104" name="TextBox 103">
            <a:extLst>
              <a:ext uri="{FF2B5EF4-FFF2-40B4-BE49-F238E27FC236}">
                <a16:creationId xmlns:a16="http://schemas.microsoft.com/office/drawing/2014/main" id="{EB256766-7926-E98B-DD42-5528FC249799}"/>
              </a:ext>
            </a:extLst>
          </p:cNvPr>
          <p:cNvSpPr txBox="1"/>
          <p:nvPr/>
        </p:nvSpPr>
        <p:spPr>
          <a:xfrm>
            <a:off x="2663865" y="3019220"/>
            <a:ext cx="841938" cy="400110"/>
          </a:xfrm>
          <a:prstGeom prst="rect">
            <a:avLst/>
          </a:prstGeom>
          <a:noFill/>
        </p:spPr>
        <p:txBody>
          <a:bodyPr wrap="square" rtlCol="0">
            <a:spAutoFit/>
          </a:bodyPr>
          <a:lstStyle/>
          <a:p>
            <a:pPr algn="ctr"/>
            <a:r>
              <a:rPr lang="en-GB" sz="1000" dirty="0">
                <a:ln/>
                <a:solidFill>
                  <a:srgbClr val="1D1D1B"/>
                </a:solidFill>
                <a:latin typeface="United Curriculum"/>
                <a:sym typeface="United Curriculum"/>
                <a:rtl val="0"/>
              </a:rPr>
              <a:t>My Family History</a:t>
            </a:r>
          </a:p>
        </p:txBody>
      </p:sp>
      <p:sp>
        <p:nvSpPr>
          <p:cNvPr id="105" name="TextBox 104">
            <a:extLst>
              <a:ext uri="{FF2B5EF4-FFF2-40B4-BE49-F238E27FC236}">
                <a16:creationId xmlns:a16="http://schemas.microsoft.com/office/drawing/2014/main" id="{3AB6D1CD-AF20-7CD3-DE11-E709DD729D20}"/>
              </a:ext>
            </a:extLst>
          </p:cNvPr>
          <p:cNvSpPr txBox="1"/>
          <p:nvPr/>
        </p:nvSpPr>
        <p:spPr>
          <a:xfrm>
            <a:off x="2664273" y="2315827"/>
            <a:ext cx="842078" cy="400110"/>
          </a:xfrm>
          <a:prstGeom prst="rect">
            <a:avLst/>
          </a:prstGeom>
          <a:noFill/>
        </p:spPr>
        <p:txBody>
          <a:bodyPr wrap="square" rtlCol="0">
            <a:spAutoFit/>
          </a:bodyPr>
          <a:lstStyle/>
          <a:p>
            <a:pPr algn="ctr"/>
            <a:r>
              <a:rPr lang="en-GB" sz="1000" dirty="0">
                <a:ln/>
                <a:solidFill>
                  <a:srgbClr val="1D1D1B"/>
                </a:solidFill>
                <a:latin typeface="United Curriculum"/>
                <a:sym typeface="United Curriculum"/>
                <a:rtl val="0"/>
              </a:rPr>
              <a:t>History of Transport</a:t>
            </a:r>
          </a:p>
        </p:txBody>
      </p:sp>
      <p:sp>
        <p:nvSpPr>
          <p:cNvPr id="106" name="TextBox 105">
            <a:extLst>
              <a:ext uri="{FF2B5EF4-FFF2-40B4-BE49-F238E27FC236}">
                <a16:creationId xmlns:a16="http://schemas.microsoft.com/office/drawing/2014/main" id="{4A549E94-CF50-A243-85A6-8F01B1F6C42A}"/>
              </a:ext>
            </a:extLst>
          </p:cNvPr>
          <p:cNvSpPr txBox="1"/>
          <p:nvPr/>
        </p:nvSpPr>
        <p:spPr>
          <a:xfrm>
            <a:off x="2770135" y="1515154"/>
            <a:ext cx="828496" cy="553998"/>
          </a:xfrm>
          <a:prstGeom prst="rect">
            <a:avLst/>
          </a:prstGeom>
          <a:noFill/>
        </p:spPr>
        <p:txBody>
          <a:bodyPr wrap="square" rtlCol="0">
            <a:spAutoFit/>
          </a:bodyPr>
          <a:lstStyle/>
          <a:p>
            <a:pPr algn="ctr"/>
            <a:r>
              <a:rPr lang="en-GB" sz="1000">
                <a:ln/>
                <a:solidFill>
                  <a:srgbClr val="1D1D1B"/>
                </a:solidFill>
                <a:latin typeface="United Curriculum"/>
                <a:sym typeface="United Curriculum"/>
                <a:rtl val="0"/>
              </a:rPr>
              <a:t>Homes Through Time</a:t>
            </a:r>
          </a:p>
        </p:txBody>
      </p:sp>
      <p:sp>
        <p:nvSpPr>
          <p:cNvPr id="107" name="TextBox 106">
            <a:extLst>
              <a:ext uri="{FF2B5EF4-FFF2-40B4-BE49-F238E27FC236}">
                <a16:creationId xmlns:a16="http://schemas.microsoft.com/office/drawing/2014/main" id="{5D412A9F-ADE2-CD20-C163-8159C765934F}"/>
              </a:ext>
            </a:extLst>
          </p:cNvPr>
          <p:cNvSpPr txBox="1"/>
          <p:nvPr/>
        </p:nvSpPr>
        <p:spPr>
          <a:xfrm>
            <a:off x="4265962" y="1574672"/>
            <a:ext cx="767016" cy="400110"/>
          </a:xfrm>
          <a:prstGeom prst="rect">
            <a:avLst/>
          </a:prstGeom>
          <a:noFill/>
        </p:spPr>
        <p:txBody>
          <a:bodyPr wrap="square" rtlCol="0">
            <a:spAutoFit/>
          </a:bodyPr>
          <a:lstStyle/>
          <a:p>
            <a:pPr algn="ctr"/>
            <a:r>
              <a:rPr lang="en-GB" sz="1000">
                <a:ln/>
                <a:solidFill>
                  <a:srgbClr val="1D1D1B"/>
                </a:solidFill>
                <a:latin typeface="United Curriculum"/>
                <a:sym typeface="United Curriculum"/>
                <a:rtl val="0"/>
              </a:rPr>
              <a:t>Local History</a:t>
            </a:r>
          </a:p>
        </p:txBody>
      </p:sp>
      <p:sp>
        <p:nvSpPr>
          <p:cNvPr id="108" name="TextBox 107">
            <a:extLst>
              <a:ext uri="{FF2B5EF4-FFF2-40B4-BE49-F238E27FC236}">
                <a16:creationId xmlns:a16="http://schemas.microsoft.com/office/drawing/2014/main" id="{28F2378C-960C-CD57-24CF-26F76DDA7104}"/>
              </a:ext>
            </a:extLst>
          </p:cNvPr>
          <p:cNvSpPr txBox="1"/>
          <p:nvPr/>
        </p:nvSpPr>
        <p:spPr>
          <a:xfrm>
            <a:off x="4348956" y="2303631"/>
            <a:ext cx="794474" cy="400110"/>
          </a:xfrm>
          <a:prstGeom prst="rect">
            <a:avLst/>
          </a:prstGeom>
          <a:noFill/>
        </p:spPr>
        <p:txBody>
          <a:bodyPr wrap="square" rtlCol="0">
            <a:spAutoFit/>
          </a:bodyPr>
          <a:lstStyle/>
          <a:p>
            <a:pPr algn="ctr"/>
            <a:r>
              <a:rPr lang="en-GB" sz="1000">
                <a:ln/>
                <a:solidFill>
                  <a:srgbClr val="1D1D1B"/>
                </a:solidFill>
                <a:latin typeface="United Curriculum"/>
                <a:sym typeface="United Curriculum"/>
                <a:rtl val="0"/>
              </a:rPr>
              <a:t>Great Fire of London</a:t>
            </a:r>
          </a:p>
        </p:txBody>
      </p:sp>
      <p:sp>
        <p:nvSpPr>
          <p:cNvPr id="109" name="TextBox 108">
            <a:extLst>
              <a:ext uri="{FF2B5EF4-FFF2-40B4-BE49-F238E27FC236}">
                <a16:creationId xmlns:a16="http://schemas.microsoft.com/office/drawing/2014/main" id="{47D69DE7-FF7B-F04C-0B7E-E80829D751BD}"/>
              </a:ext>
            </a:extLst>
          </p:cNvPr>
          <p:cNvSpPr txBox="1"/>
          <p:nvPr/>
        </p:nvSpPr>
        <p:spPr>
          <a:xfrm>
            <a:off x="4373407" y="3082002"/>
            <a:ext cx="752129" cy="246221"/>
          </a:xfrm>
          <a:prstGeom prst="rect">
            <a:avLst/>
          </a:prstGeom>
          <a:noFill/>
        </p:spPr>
        <p:txBody>
          <a:bodyPr wrap="none" rtlCol="0">
            <a:spAutoFit/>
          </a:bodyPr>
          <a:lstStyle/>
          <a:p>
            <a:pPr algn="ctr"/>
            <a:r>
              <a:rPr lang="en-GB" sz="1000">
                <a:ln/>
                <a:solidFill>
                  <a:srgbClr val="1D1D1B"/>
                </a:solidFill>
                <a:latin typeface="United Curriculum"/>
                <a:sym typeface="United Curriculum"/>
                <a:rtl val="0"/>
              </a:rPr>
              <a:t>Explorers</a:t>
            </a:r>
          </a:p>
        </p:txBody>
      </p:sp>
      <p:sp>
        <p:nvSpPr>
          <p:cNvPr id="110" name="TextBox 109">
            <a:extLst>
              <a:ext uri="{FF2B5EF4-FFF2-40B4-BE49-F238E27FC236}">
                <a16:creationId xmlns:a16="http://schemas.microsoft.com/office/drawing/2014/main" id="{79B6B466-5707-5EC0-418F-7C2D0F50DFF2}"/>
              </a:ext>
            </a:extLst>
          </p:cNvPr>
          <p:cNvSpPr txBox="1"/>
          <p:nvPr/>
        </p:nvSpPr>
        <p:spPr>
          <a:xfrm>
            <a:off x="4345349" y="5046269"/>
            <a:ext cx="973622" cy="707886"/>
          </a:xfrm>
          <a:prstGeom prst="rect">
            <a:avLst/>
          </a:prstGeom>
          <a:noFill/>
        </p:spPr>
        <p:txBody>
          <a:bodyPr wrap="square" rtlCol="0">
            <a:spAutoFit/>
          </a:bodyPr>
          <a:lstStyle/>
          <a:p>
            <a:pPr algn="ctr"/>
            <a:r>
              <a:rPr lang="en-GB" sz="1000" b="1">
                <a:ln/>
                <a:solidFill>
                  <a:srgbClr val="1D1D1B"/>
                </a:solidFill>
                <a:latin typeface="United Curriculum"/>
                <a:sym typeface="United Curriculum"/>
                <a:rtl val="0"/>
              </a:rPr>
              <a:t>African</a:t>
            </a:r>
          </a:p>
          <a:p>
            <a:pPr algn="ctr"/>
            <a:r>
              <a:rPr lang="en-GB" sz="1000" b="1">
                <a:ln/>
                <a:solidFill>
                  <a:srgbClr val="1D1D1B"/>
                </a:solidFill>
                <a:latin typeface="United Curriculum"/>
                <a:sym typeface="United Curriculum"/>
                <a:rtl val="0"/>
              </a:rPr>
              <a:t>History:</a:t>
            </a:r>
          </a:p>
          <a:p>
            <a:pPr algn="ctr"/>
            <a:r>
              <a:rPr lang="en-GB" sz="1000">
                <a:ln/>
                <a:solidFill>
                  <a:srgbClr val="1D1D1B"/>
                </a:solidFill>
                <a:latin typeface="United Curriculum"/>
                <a:sym typeface="United Curriculum"/>
                <a:rtl val="0"/>
              </a:rPr>
              <a:t>Ancient</a:t>
            </a:r>
            <a:r>
              <a:rPr lang="en-GB" sz="1000" b="1">
                <a:ln/>
                <a:solidFill>
                  <a:srgbClr val="1D1D1B"/>
                </a:solidFill>
                <a:latin typeface="United Curriculum"/>
                <a:sym typeface="United Curriculum"/>
                <a:rtl val="0"/>
              </a:rPr>
              <a:t> </a:t>
            </a:r>
            <a:r>
              <a:rPr lang="en-GB" sz="1000">
                <a:ln/>
                <a:solidFill>
                  <a:srgbClr val="1D1D1B"/>
                </a:solidFill>
                <a:latin typeface="United Curriculum"/>
                <a:sym typeface="United Curriculum"/>
                <a:rtl val="0"/>
              </a:rPr>
              <a:t>Egypt</a:t>
            </a:r>
            <a:endParaRPr lang="en-GB" sz="1000">
              <a:ln w="1747" cap="flat">
                <a:solidFill>
                  <a:srgbClr val="1D1D1B"/>
                </a:solidFill>
                <a:miter/>
              </a:ln>
              <a:solidFill>
                <a:srgbClr val="1D1D1B"/>
              </a:solidFill>
              <a:latin typeface="United Curriculum"/>
              <a:sym typeface="United Curriculum"/>
              <a:rtl val="0"/>
            </a:endParaRPr>
          </a:p>
        </p:txBody>
      </p:sp>
      <p:sp>
        <p:nvSpPr>
          <p:cNvPr id="111" name="TextBox 110">
            <a:extLst>
              <a:ext uri="{FF2B5EF4-FFF2-40B4-BE49-F238E27FC236}">
                <a16:creationId xmlns:a16="http://schemas.microsoft.com/office/drawing/2014/main" id="{D1F5F266-9E32-B090-141A-F73E1B7299A3}"/>
              </a:ext>
            </a:extLst>
          </p:cNvPr>
          <p:cNvSpPr txBox="1"/>
          <p:nvPr/>
        </p:nvSpPr>
        <p:spPr>
          <a:xfrm>
            <a:off x="5900177" y="3652254"/>
            <a:ext cx="1008610" cy="553998"/>
          </a:xfrm>
          <a:prstGeom prst="rect">
            <a:avLst/>
          </a:prstGeom>
          <a:noFill/>
        </p:spPr>
        <p:txBody>
          <a:bodyPr wrap="none" rtlCol="0">
            <a:spAutoFit/>
          </a:bodyPr>
          <a:lstStyle/>
          <a:p>
            <a:pPr algn="ctr"/>
            <a:r>
              <a:rPr lang="en-GB" sz="1000" b="1" dirty="0">
                <a:ln/>
                <a:solidFill>
                  <a:srgbClr val="1D1D1B"/>
                </a:solidFill>
                <a:latin typeface="United Curriculum"/>
                <a:sym typeface="United Curriculum"/>
                <a:rtl val="0"/>
              </a:rPr>
              <a:t>Asian History:</a:t>
            </a:r>
          </a:p>
          <a:p>
            <a:pPr algn="ctr"/>
            <a:r>
              <a:rPr lang="en-GB" sz="1000" dirty="0">
                <a:ln/>
                <a:solidFill>
                  <a:srgbClr val="1D1D1B"/>
                </a:solidFill>
                <a:latin typeface="United Curriculum"/>
                <a:sym typeface="United Curriculum"/>
                <a:rtl val="0"/>
              </a:rPr>
              <a:t>Early Islamic</a:t>
            </a:r>
          </a:p>
          <a:p>
            <a:pPr algn="ctr"/>
            <a:r>
              <a:rPr lang="en-GB" sz="1000" dirty="0">
                <a:ln/>
                <a:solidFill>
                  <a:srgbClr val="1D1D1B"/>
                </a:solidFill>
                <a:latin typeface="United Curriculum"/>
                <a:sym typeface="United Curriculum"/>
                <a:rtl val="0"/>
              </a:rPr>
              <a:t>Civilisation</a:t>
            </a:r>
          </a:p>
        </p:txBody>
      </p:sp>
      <p:sp>
        <p:nvSpPr>
          <p:cNvPr id="112" name="TextBox 111">
            <a:extLst>
              <a:ext uri="{FF2B5EF4-FFF2-40B4-BE49-F238E27FC236}">
                <a16:creationId xmlns:a16="http://schemas.microsoft.com/office/drawing/2014/main" id="{16741458-CE88-B295-E77E-4A7FDE74233B}"/>
              </a:ext>
            </a:extLst>
          </p:cNvPr>
          <p:cNvSpPr txBox="1"/>
          <p:nvPr/>
        </p:nvSpPr>
        <p:spPr>
          <a:xfrm>
            <a:off x="5891952" y="4276160"/>
            <a:ext cx="1016835" cy="707886"/>
          </a:xfrm>
          <a:prstGeom prst="rect">
            <a:avLst/>
          </a:prstGeom>
          <a:noFill/>
        </p:spPr>
        <p:txBody>
          <a:bodyPr wrap="square" rtlCol="0">
            <a:spAutoFit/>
          </a:bodyPr>
          <a:lstStyle/>
          <a:p>
            <a:pPr algn="ctr"/>
            <a:r>
              <a:rPr lang="en-GB" sz="1000" b="1" dirty="0">
                <a:ln/>
                <a:solidFill>
                  <a:srgbClr val="1D1D1B"/>
                </a:solidFill>
                <a:latin typeface="United Curriculum"/>
                <a:sym typeface="United Curriculum"/>
                <a:rtl val="0"/>
              </a:rPr>
              <a:t>North</a:t>
            </a:r>
          </a:p>
          <a:p>
            <a:pPr algn="ctr"/>
            <a:r>
              <a:rPr lang="en-GB" sz="1000" b="1" dirty="0">
                <a:ln/>
                <a:solidFill>
                  <a:srgbClr val="1D1D1B"/>
                </a:solidFill>
                <a:latin typeface="United Curriculum"/>
                <a:sym typeface="United Curriculum"/>
                <a:rtl val="0"/>
              </a:rPr>
              <a:t>American</a:t>
            </a:r>
          </a:p>
          <a:p>
            <a:pPr algn="ctr"/>
            <a:r>
              <a:rPr lang="en-GB" sz="1000" b="1" dirty="0">
                <a:ln/>
                <a:solidFill>
                  <a:srgbClr val="1D1D1B"/>
                </a:solidFill>
                <a:latin typeface="United Curriculum"/>
                <a:sym typeface="United Curriculum"/>
                <a:rtl val="0"/>
              </a:rPr>
              <a:t>History:</a:t>
            </a:r>
          </a:p>
          <a:p>
            <a:pPr algn="ctr"/>
            <a:r>
              <a:rPr lang="en-GB" sz="1000" dirty="0">
                <a:ln/>
                <a:solidFill>
                  <a:srgbClr val="1D1D1B"/>
                </a:solidFill>
                <a:latin typeface="United Curriculum"/>
                <a:sym typeface="United Curriculum"/>
                <a:rtl val="0"/>
              </a:rPr>
              <a:t>Ancient Maya</a:t>
            </a:r>
            <a:endParaRPr lang="en-GB" sz="1000" dirty="0">
              <a:ln w="1747" cap="flat">
                <a:solidFill>
                  <a:srgbClr val="1D1D1B"/>
                </a:solidFill>
                <a:miter/>
              </a:ln>
              <a:solidFill>
                <a:srgbClr val="1D1D1B"/>
              </a:solidFill>
              <a:latin typeface="United Curriculum"/>
              <a:sym typeface="United Curriculum"/>
              <a:rtl val="0"/>
            </a:endParaRPr>
          </a:p>
        </p:txBody>
      </p:sp>
      <p:sp>
        <p:nvSpPr>
          <p:cNvPr id="113" name="TextBox 112">
            <a:extLst>
              <a:ext uri="{FF2B5EF4-FFF2-40B4-BE49-F238E27FC236}">
                <a16:creationId xmlns:a16="http://schemas.microsoft.com/office/drawing/2014/main" id="{30BC2BB0-EF63-09F7-A37F-6842325F6906}"/>
              </a:ext>
            </a:extLst>
          </p:cNvPr>
          <p:cNvSpPr txBox="1"/>
          <p:nvPr/>
        </p:nvSpPr>
        <p:spPr>
          <a:xfrm>
            <a:off x="4300638" y="4281062"/>
            <a:ext cx="888033" cy="707886"/>
          </a:xfrm>
          <a:prstGeom prst="rect">
            <a:avLst/>
          </a:prstGeom>
          <a:noFill/>
        </p:spPr>
        <p:txBody>
          <a:bodyPr wrap="square" rtlCol="0">
            <a:spAutoFit/>
          </a:bodyPr>
          <a:lstStyle/>
          <a:p>
            <a:pPr algn="ctr"/>
            <a:r>
              <a:rPr lang="en-GB" sz="1000" b="1">
                <a:ln/>
                <a:solidFill>
                  <a:srgbClr val="1D1D1B"/>
                </a:solidFill>
                <a:latin typeface="United Curriculum"/>
                <a:sym typeface="United Curriculum"/>
                <a:rtl val="0"/>
              </a:rPr>
              <a:t>European</a:t>
            </a:r>
          </a:p>
          <a:p>
            <a:pPr algn="ctr"/>
            <a:r>
              <a:rPr lang="en-GB" sz="1000" b="1">
                <a:ln/>
                <a:solidFill>
                  <a:srgbClr val="1D1D1B"/>
                </a:solidFill>
                <a:latin typeface="United Curriculum"/>
                <a:sym typeface="United Curriculum"/>
                <a:rtl val="0"/>
              </a:rPr>
              <a:t>History:</a:t>
            </a:r>
          </a:p>
          <a:p>
            <a:pPr algn="ctr"/>
            <a:r>
              <a:rPr lang="en-GB" sz="1000">
                <a:ln/>
                <a:solidFill>
                  <a:srgbClr val="1D1D1B"/>
                </a:solidFill>
                <a:latin typeface="United Curriculum"/>
                <a:sym typeface="United Curriculum"/>
                <a:rtl val="0"/>
              </a:rPr>
              <a:t>Prehistoric</a:t>
            </a:r>
          </a:p>
          <a:p>
            <a:pPr algn="ctr"/>
            <a:r>
              <a:rPr lang="en-GB" sz="1000">
                <a:ln/>
                <a:solidFill>
                  <a:srgbClr val="1D1D1B"/>
                </a:solidFill>
                <a:latin typeface="United Curriculum"/>
                <a:sym typeface="United Curriculum"/>
                <a:rtl val="0"/>
              </a:rPr>
              <a:t>Britain</a:t>
            </a:r>
            <a:endParaRPr lang="en-GB" sz="1000">
              <a:ln w="1747" cap="flat">
                <a:solidFill>
                  <a:srgbClr val="1D1D1B"/>
                </a:solidFill>
                <a:miter/>
              </a:ln>
              <a:solidFill>
                <a:srgbClr val="1D1D1B"/>
              </a:solidFill>
              <a:latin typeface="United Curriculum"/>
              <a:sym typeface="United Curriculum"/>
              <a:rtl val="0"/>
            </a:endParaRPr>
          </a:p>
        </p:txBody>
      </p:sp>
      <p:sp>
        <p:nvSpPr>
          <p:cNvPr id="114" name="TextBox 113">
            <a:extLst>
              <a:ext uri="{FF2B5EF4-FFF2-40B4-BE49-F238E27FC236}">
                <a16:creationId xmlns:a16="http://schemas.microsoft.com/office/drawing/2014/main" id="{87B8EFD6-1E1D-4456-4DA0-FAFE79DC9FFF}"/>
              </a:ext>
            </a:extLst>
          </p:cNvPr>
          <p:cNvSpPr txBox="1"/>
          <p:nvPr/>
        </p:nvSpPr>
        <p:spPr>
          <a:xfrm>
            <a:off x="5208683" y="5424461"/>
            <a:ext cx="758212" cy="707886"/>
          </a:xfrm>
          <a:prstGeom prst="rect">
            <a:avLst/>
          </a:prstGeom>
          <a:noFill/>
        </p:spPr>
        <p:txBody>
          <a:bodyPr wrap="square" rtlCol="0">
            <a:spAutoFit/>
          </a:bodyPr>
          <a:lstStyle/>
          <a:p>
            <a:pPr algn="ctr"/>
            <a:r>
              <a:rPr lang="en-GB" sz="1000" b="1">
                <a:ln/>
                <a:solidFill>
                  <a:srgbClr val="1D1D1B"/>
                </a:solidFill>
                <a:latin typeface="United Curriculum"/>
                <a:sym typeface="United Curriculum"/>
                <a:rtl val="0"/>
              </a:rPr>
              <a:t>European</a:t>
            </a:r>
          </a:p>
          <a:p>
            <a:pPr algn="ctr"/>
            <a:r>
              <a:rPr lang="en-GB" sz="1000" b="1">
                <a:ln/>
                <a:solidFill>
                  <a:srgbClr val="1D1D1B"/>
                </a:solidFill>
                <a:latin typeface="United Curriculum"/>
                <a:sym typeface="United Curriculum"/>
                <a:rtl val="0"/>
              </a:rPr>
              <a:t>History:</a:t>
            </a:r>
          </a:p>
          <a:p>
            <a:pPr algn="ctr"/>
            <a:r>
              <a:rPr lang="en-GB" sz="1000">
                <a:ln/>
                <a:solidFill>
                  <a:srgbClr val="1D1D1B"/>
                </a:solidFill>
                <a:latin typeface="United Curriculum"/>
                <a:sym typeface="United Curriculum"/>
                <a:rtl val="0"/>
              </a:rPr>
              <a:t>Ancient Greece</a:t>
            </a:r>
            <a:endParaRPr lang="en-GB" sz="1000">
              <a:ln w="1747" cap="flat">
                <a:solidFill>
                  <a:srgbClr val="1D1D1B"/>
                </a:solidFill>
                <a:miter/>
              </a:ln>
              <a:solidFill>
                <a:srgbClr val="1D1D1B"/>
              </a:solidFill>
              <a:latin typeface="United Curriculum"/>
              <a:sym typeface="United Curriculum"/>
              <a:rtl val="0"/>
            </a:endParaRPr>
          </a:p>
        </p:txBody>
      </p:sp>
      <p:sp>
        <p:nvSpPr>
          <p:cNvPr id="115" name="TextBox 114">
            <a:extLst>
              <a:ext uri="{FF2B5EF4-FFF2-40B4-BE49-F238E27FC236}">
                <a16:creationId xmlns:a16="http://schemas.microsoft.com/office/drawing/2014/main" id="{82FCF8DB-E4E9-AA58-0156-0F4BA2BE95AC}"/>
              </a:ext>
            </a:extLst>
          </p:cNvPr>
          <p:cNvSpPr txBox="1"/>
          <p:nvPr/>
        </p:nvSpPr>
        <p:spPr>
          <a:xfrm>
            <a:off x="5920214" y="2936638"/>
            <a:ext cx="968535" cy="553998"/>
          </a:xfrm>
          <a:prstGeom prst="rect">
            <a:avLst/>
          </a:prstGeom>
          <a:noFill/>
        </p:spPr>
        <p:txBody>
          <a:bodyPr wrap="none" rtlCol="0">
            <a:spAutoFit/>
          </a:bodyPr>
          <a:lstStyle/>
          <a:p>
            <a:pPr algn="ctr"/>
            <a:r>
              <a:rPr lang="en-GB" sz="1000" b="1" dirty="0">
                <a:ln/>
                <a:solidFill>
                  <a:srgbClr val="1D1D1B"/>
                </a:solidFill>
                <a:latin typeface="United Curriculum"/>
                <a:sym typeface="United Curriculum"/>
                <a:rtl val="0"/>
              </a:rPr>
              <a:t>European</a:t>
            </a:r>
          </a:p>
          <a:p>
            <a:pPr algn="ctr"/>
            <a:r>
              <a:rPr lang="en-GB" sz="1000" b="1" dirty="0">
                <a:ln/>
                <a:solidFill>
                  <a:srgbClr val="1D1D1B"/>
                </a:solidFill>
                <a:latin typeface="United Curriculum"/>
                <a:sym typeface="United Curriculum"/>
                <a:rtl val="0"/>
              </a:rPr>
              <a:t>History:</a:t>
            </a:r>
          </a:p>
          <a:p>
            <a:r>
              <a:rPr lang="en-GB" sz="1000" dirty="0">
                <a:ln/>
                <a:solidFill>
                  <a:srgbClr val="1D1D1B"/>
                </a:solidFill>
                <a:latin typeface="United Curriculum"/>
                <a:sym typeface="United Curriculum"/>
                <a:rtl val="0"/>
              </a:rPr>
              <a:t>Local History</a:t>
            </a:r>
          </a:p>
        </p:txBody>
      </p:sp>
      <p:sp>
        <p:nvSpPr>
          <p:cNvPr id="116" name="TextBox 115">
            <a:extLst>
              <a:ext uri="{FF2B5EF4-FFF2-40B4-BE49-F238E27FC236}">
                <a16:creationId xmlns:a16="http://schemas.microsoft.com/office/drawing/2014/main" id="{C6D274A0-FC03-C2C8-04F8-F7CCC86D1862}"/>
              </a:ext>
            </a:extLst>
          </p:cNvPr>
          <p:cNvSpPr txBox="1"/>
          <p:nvPr/>
        </p:nvSpPr>
        <p:spPr>
          <a:xfrm>
            <a:off x="5985840" y="1513830"/>
            <a:ext cx="1005403" cy="553998"/>
          </a:xfrm>
          <a:prstGeom prst="rect">
            <a:avLst/>
          </a:prstGeom>
          <a:noFill/>
        </p:spPr>
        <p:txBody>
          <a:bodyPr wrap="none" rtlCol="0">
            <a:spAutoFit/>
          </a:bodyPr>
          <a:lstStyle/>
          <a:p>
            <a:pPr algn="ctr"/>
            <a:r>
              <a:rPr lang="en-GB" sz="1000" b="1">
                <a:ln/>
                <a:solidFill>
                  <a:srgbClr val="1D1D1B"/>
                </a:solidFill>
                <a:latin typeface="United Curriculum"/>
                <a:sym typeface="United Curriculum"/>
                <a:rtl val="0"/>
              </a:rPr>
              <a:t>European</a:t>
            </a:r>
          </a:p>
          <a:p>
            <a:pPr algn="ctr"/>
            <a:r>
              <a:rPr lang="en-GB" sz="1000" b="1">
                <a:ln/>
                <a:solidFill>
                  <a:srgbClr val="1D1D1B"/>
                </a:solidFill>
                <a:latin typeface="United Curriculum"/>
                <a:sym typeface="United Curriculum"/>
                <a:rtl val="0"/>
              </a:rPr>
              <a:t>History:</a:t>
            </a:r>
          </a:p>
          <a:p>
            <a:r>
              <a:rPr lang="en-GB" sz="1000">
                <a:ln/>
                <a:solidFill>
                  <a:srgbClr val="1D1D1B"/>
                </a:solidFill>
                <a:latin typeface="United Curriculum"/>
                <a:sym typeface="United Curriculum"/>
                <a:rtl val="0"/>
              </a:rPr>
              <a:t>Ancient Rome</a:t>
            </a:r>
          </a:p>
        </p:txBody>
      </p:sp>
      <p:sp>
        <p:nvSpPr>
          <p:cNvPr id="117" name="TextBox 116">
            <a:extLst>
              <a:ext uri="{FF2B5EF4-FFF2-40B4-BE49-F238E27FC236}">
                <a16:creationId xmlns:a16="http://schemas.microsoft.com/office/drawing/2014/main" id="{F0B61655-EF93-BB9C-498E-C5F39CABF465}"/>
              </a:ext>
            </a:extLst>
          </p:cNvPr>
          <p:cNvSpPr txBox="1"/>
          <p:nvPr/>
        </p:nvSpPr>
        <p:spPr>
          <a:xfrm>
            <a:off x="6690302" y="1076084"/>
            <a:ext cx="1053122" cy="707886"/>
          </a:xfrm>
          <a:prstGeom prst="rect">
            <a:avLst/>
          </a:prstGeom>
          <a:noFill/>
        </p:spPr>
        <p:txBody>
          <a:bodyPr wrap="square" rtlCol="0">
            <a:spAutoFit/>
          </a:bodyPr>
          <a:lstStyle/>
          <a:p>
            <a:pPr algn="ctr"/>
            <a:r>
              <a:rPr lang="en-GB" sz="1000" b="1">
                <a:ln/>
                <a:solidFill>
                  <a:srgbClr val="1D1D1B"/>
                </a:solidFill>
                <a:latin typeface="United Curriculum"/>
                <a:sym typeface="United Curriculum"/>
                <a:rtl val="0"/>
              </a:rPr>
              <a:t>European</a:t>
            </a:r>
          </a:p>
          <a:p>
            <a:pPr algn="ctr"/>
            <a:r>
              <a:rPr lang="en-GB" sz="1000" b="1">
                <a:ln/>
                <a:solidFill>
                  <a:srgbClr val="1D1D1B"/>
                </a:solidFill>
                <a:latin typeface="United Curriculum"/>
                <a:sym typeface="United Curriculum"/>
                <a:rtl val="0"/>
              </a:rPr>
              <a:t>History:</a:t>
            </a:r>
          </a:p>
          <a:p>
            <a:pPr algn="ctr"/>
            <a:r>
              <a:rPr lang="en-GB" sz="1000">
                <a:ln/>
                <a:solidFill>
                  <a:srgbClr val="1D1D1B"/>
                </a:solidFill>
                <a:latin typeface="United Curriculum"/>
                <a:sym typeface="United Curriculum"/>
                <a:rtl val="0"/>
              </a:rPr>
              <a:t>Romans in Britain</a:t>
            </a:r>
          </a:p>
        </p:txBody>
      </p:sp>
      <p:sp>
        <p:nvSpPr>
          <p:cNvPr id="118" name="TextBox 117">
            <a:extLst>
              <a:ext uri="{FF2B5EF4-FFF2-40B4-BE49-F238E27FC236}">
                <a16:creationId xmlns:a16="http://schemas.microsoft.com/office/drawing/2014/main" id="{7BBB4C65-C0B7-CD8B-8835-7B3C335F44ED}"/>
              </a:ext>
            </a:extLst>
          </p:cNvPr>
          <p:cNvSpPr txBox="1"/>
          <p:nvPr/>
        </p:nvSpPr>
        <p:spPr>
          <a:xfrm>
            <a:off x="1047193" y="1601702"/>
            <a:ext cx="758212"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N 3/4</a:t>
            </a:r>
          </a:p>
        </p:txBody>
      </p:sp>
      <p:sp>
        <p:nvSpPr>
          <p:cNvPr id="119" name="TextBox 118">
            <a:extLst>
              <a:ext uri="{FF2B5EF4-FFF2-40B4-BE49-F238E27FC236}">
                <a16:creationId xmlns:a16="http://schemas.microsoft.com/office/drawing/2014/main" id="{CA1ABA0D-6956-1FAD-6434-4B6FECC8FBD2}"/>
              </a:ext>
            </a:extLst>
          </p:cNvPr>
          <p:cNvSpPr txBox="1"/>
          <p:nvPr/>
        </p:nvSpPr>
        <p:spPr>
          <a:xfrm>
            <a:off x="1147482" y="4464823"/>
            <a:ext cx="560824"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R</a:t>
            </a:r>
          </a:p>
        </p:txBody>
      </p:sp>
      <p:sp>
        <p:nvSpPr>
          <p:cNvPr id="120" name="TextBox 119">
            <a:extLst>
              <a:ext uri="{FF2B5EF4-FFF2-40B4-BE49-F238E27FC236}">
                <a16:creationId xmlns:a16="http://schemas.microsoft.com/office/drawing/2014/main" id="{4B9B254B-2D5F-0EE7-2DE1-7D038AB09C74}"/>
              </a:ext>
            </a:extLst>
          </p:cNvPr>
          <p:cNvSpPr txBox="1"/>
          <p:nvPr/>
        </p:nvSpPr>
        <p:spPr>
          <a:xfrm>
            <a:off x="2617052" y="3737895"/>
            <a:ext cx="935565"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Year 1</a:t>
            </a:r>
          </a:p>
        </p:txBody>
      </p:sp>
      <p:sp>
        <p:nvSpPr>
          <p:cNvPr id="121" name="TextBox 120">
            <a:extLst>
              <a:ext uri="{FF2B5EF4-FFF2-40B4-BE49-F238E27FC236}">
                <a16:creationId xmlns:a16="http://schemas.microsoft.com/office/drawing/2014/main" id="{79F12239-AFDA-57B6-56A2-7F75D703160F}"/>
              </a:ext>
            </a:extLst>
          </p:cNvPr>
          <p:cNvSpPr txBox="1"/>
          <p:nvPr/>
        </p:nvSpPr>
        <p:spPr>
          <a:xfrm>
            <a:off x="3519894" y="1177263"/>
            <a:ext cx="758212" cy="584775"/>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Year 2</a:t>
            </a:r>
          </a:p>
        </p:txBody>
      </p:sp>
      <p:sp>
        <p:nvSpPr>
          <p:cNvPr id="122" name="TextBox 121">
            <a:extLst>
              <a:ext uri="{FF2B5EF4-FFF2-40B4-BE49-F238E27FC236}">
                <a16:creationId xmlns:a16="http://schemas.microsoft.com/office/drawing/2014/main" id="{246F4C43-0411-0397-89E3-5706B9ADDDDC}"/>
              </a:ext>
            </a:extLst>
          </p:cNvPr>
          <p:cNvSpPr txBox="1"/>
          <p:nvPr/>
        </p:nvSpPr>
        <p:spPr>
          <a:xfrm>
            <a:off x="4281386" y="3736690"/>
            <a:ext cx="915442"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Year 3</a:t>
            </a:r>
          </a:p>
        </p:txBody>
      </p:sp>
      <p:sp>
        <p:nvSpPr>
          <p:cNvPr id="123" name="TextBox 122">
            <a:extLst>
              <a:ext uri="{FF2B5EF4-FFF2-40B4-BE49-F238E27FC236}">
                <a16:creationId xmlns:a16="http://schemas.microsoft.com/office/drawing/2014/main" id="{7BBC57CA-158E-05A2-B3D3-3DB7745271A5}"/>
              </a:ext>
            </a:extLst>
          </p:cNvPr>
          <p:cNvSpPr txBox="1"/>
          <p:nvPr/>
        </p:nvSpPr>
        <p:spPr>
          <a:xfrm>
            <a:off x="5936070" y="5120812"/>
            <a:ext cx="758212" cy="584775"/>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Year</a:t>
            </a:r>
          </a:p>
          <a:p>
            <a:pPr algn="ctr"/>
            <a:r>
              <a:rPr lang="en-GB" sz="1600">
                <a:ln/>
                <a:solidFill>
                  <a:srgbClr val="FFFFFF"/>
                </a:solidFill>
                <a:latin typeface="United Curriculum"/>
                <a:sym typeface="United Curriculum"/>
                <a:rtl val="0"/>
              </a:rPr>
              <a:t>4</a:t>
            </a:r>
          </a:p>
        </p:txBody>
      </p:sp>
      <p:sp>
        <p:nvSpPr>
          <p:cNvPr id="124" name="TextBox 123">
            <a:extLst>
              <a:ext uri="{FF2B5EF4-FFF2-40B4-BE49-F238E27FC236}">
                <a16:creationId xmlns:a16="http://schemas.microsoft.com/office/drawing/2014/main" id="{EE5E26E0-80B6-03C8-4047-32131688CD86}"/>
              </a:ext>
            </a:extLst>
          </p:cNvPr>
          <p:cNvSpPr txBox="1"/>
          <p:nvPr/>
        </p:nvSpPr>
        <p:spPr>
          <a:xfrm>
            <a:off x="5983555" y="2326235"/>
            <a:ext cx="841852"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Year 5</a:t>
            </a:r>
          </a:p>
        </p:txBody>
      </p:sp>
      <p:sp>
        <p:nvSpPr>
          <p:cNvPr id="125" name="TextBox 124">
            <a:extLst>
              <a:ext uri="{FF2B5EF4-FFF2-40B4-BE49-F238E27FC236}">
                <a16:creationId xmlns:a16="http://schemas.microsoft.com/office/drawing/2014/main" id="{7F2F44D4-84AB-CB9F-7014-1B6ABD90F635}"/>
              </a:ext>
            </a:extLst>
          </p:cNvPr>
          <p:cNvSpPr txBox="1"/>
          <p:nvPr/>
        </p:nvSpPr>
        <p:spPr>
          <a:xfrm>
            <a:off x="7594038" y="5112680"/>
            <a:ext cx="940321" cy="461665"/>
          </a:xfrm>
          <a:prstGeom prst="rect">
            <a:avLst/>
          </a:prstGeom>
          <a:noFill/>
        </p:spPr>
        <p:txBody>
          <a:bodyPr wrap="square" rtlCol="0">
            <a:spAutoFit/>
          </a:bodyPr>
          <a:lstStyle/>
          <a:p>
            <a:pPr algn="ctr"/>
            <a:r>
              <a:rPr lang="en-GB" sz="1200">
                <a:ln/>
                <a:solidFill>
                  <a:srgbClr val="FFFFFF"/>
                </a:solidFill>
                <a:latin typeface="United Curriculum"/>
                <a:sym typeface="United Curriculum"/>
                <a:rtl val="0"/>
              </a:rPr>
              <a:t>Key Stage 3</a:t>
            </a:r>
          </a:p>
        </p:txBody>
      </p:sp>
      <p:sp>
        <p:nvSpPr>
          <p:cNvPr id="126" name="TextBox 125">
            <a:extLst>
              <a:ext uri="{FF2B5EF4-FFF2-40B4-BE49-F238E27FC236}">
                <a16:creationId xmlns:a16="http://schemas.microsoft.com/office/drawing/2014/main" id="{78A2C596-D869-4210-9DE4-357F49142C8B}"/>
              </a:ext>
            </a:extLst>
          </p:cNvPr>
          <p:cNvSpPr txBox="1"/>
          <p:nvPr/>
        </p:nvSpPr>
        <p:spPr>
          <a:xfrm>
            <a:off x="7500225" y="1394342"/>
            <a:ext cx="939986" cy="707886"/>
          </a:xfrm>
          <a:prstGeom prst="rect">
            <a:avLst/>
          </a:prstGeom>
          <a:noFill/>
        </p:spPr>
        <p:txBody>
          <a:bodyPr wrap="square" rtlCol="0">
            <a:spAutoFit/>
          </a:bodyPr>
          <a:lstStyle/>
          <a:p>
            <a:pPr algn="ctr"/>
            <a:r>
              <a:rPr lang="en-GB" sz="1000" b="1" dirty="0">
                <a:ln/>
                <a:solidFill>
                  <a:srgbClr val="1D1D1B"/>
                </a:solidFill>
                <a:latin typeface="United Curriculum"/>
                <a:sym typeface="United Curriculum"/>
                <a:rtl val="0"/>
              </a:rPr>
              <a:t>Global History:</a:t>
            </a:r>
          </a:p>
          <a:p>
            <a:pPr algn="ctr"/>
            <a:r>
              <a:rPr lang="en-GB" sz="1000" dirty="0">
                <a:ln/>
                <a:solidFill>
                  <a:srgbClr val="1D1D1B"/>
                </a:solidFill>
                <a:latin typeface="United Curriculum"/>
                <a:sym typeface="United Curriculum"/>
                <a:rtl val="0"/>
              </a:rPr>
              <a:t>Quest for Knowledge</a:t>
            </a:r>
          </a:p>
        </p:txBody>
      </p:sp>
      <p:sp>
        <p:nvSpPr>
          <p:cNvPr id="127" name="TextBox 126">
            <a:extLst>
              <a:ext uri="{FF2B5EF4-FFF2-40B4-BE49-F238E27FC236}">
                <a16:creationId xmlns:a16="http://schemas.microsoft.com/office/drawing/2014/main" id="{E5B49D08-3D38-DF52-AC49-C011E208747B}"/>
              </a:ext>
            </a:extLst>
          </p:cNvPr>
          <p:cNvSpPr txBox="1"/>
          <p:nvPr/>
        </p:nvSpPr>
        <p:spPr>
          <a:xfrm>
            <a:off x="7553662" y="2937816"/>
            <a:ext cx="1025062" cy="553998"/>
          </a:xfrm>
          <a:prstGeom prst="rect">
            <a:avLst/>
          </a:prstGeom>
          <a:noFill/>
        </p:spPr>
        <p:txBody>
          <a:bodyPr wrap="square" rtlCol="0">
            <a:spAutoFit/>
          </a:bodyPr>
          <a:lstStyle/>
          <a:p>
            <a:pPr algn="ctr"/>
            <a:r>
              <a:rPr lang="en-GB" sz="1000" b="1" dirty="0">
                <a:ln/>
                <a:solidFill>
                  <a:srgbClr val="1D1D1B"/>
                </a:solidFill>
                <a:latin typeface="United Curriculum"/>
                <a:sym typeface="United Curriculum"/>
                <a:rtl val="0"/>
              </a:rPr>
              <a:t>European</a:t>
            </a:r>
          </a:p>
          <a:p>
            <a:pPr algn="ctr"/>
            <a:r>
              <a:rPr lang="en-GB" sz="1000" b="1" dirty="0">
                <a:ln/>
                <a:solidFill>
                  <a:srgbClr val="1D1D1B"/>
                </a:solidFill>
                <a:latin typeface="United Curriculum"/>
                <a:sym typeface="United Curriculum"/>
                <a:rtl val="0"/>
              </a:rPr>
              <a:t>History:</a:t>
            </a:r>
          </a:p>
          <a:p>
            <a:pPr algn="ctr"/>
            <a:r>
              <a:rPr lang="en-GB" sz="1000" dirty="0">
                <a:ln/>
                <a:solidFill>
                  <a:srgbClr val="1D1D1B"/>
                </a:solidFill>
                <a:latin typeface="United Curriculum"/>
                <a:sym typeface="United Curriculum"/>
                <a:rtl val="0"/>
              </a:rPr>
              <a:t>Anglo-Saxons</a:t>
            </a:r>
          </a:p>
        </p:txBody>
      </p:sp>
      <p:sp>
        <p:nvSpPr>
          <p:cNvPr id="128" name="TextBox 127">
            <a:extLst>
              <a:ext uri="{FF2B5EF4-FFF2-40B4-BE49-F238E27FC236}">
                <a16:creationId xmlns:a16="http://schemas.microsoft.com/office/drawing/2014/main" id="{B9178D54-FB29-510E-9DD6-70FE5136ADFB}"/>
              </a:ext>
            </a:extLst>
          </p:cNvPr>
          <p:cNvSpPr txBox="1"/>
          <p:nvPr/>
        </p:nvSpPr>
        <p:spPr>
          <a:xfrm>
            <a:off x="7534509" y="3652254"/>
            <a:ext cx="1063368" cy="553998"/>
          </a:xfrm>
          <a:prstGeom prst="rect">
            <a:avLst/>
          </a:prstGeom>
          <a:noFill/>
        </p:spPr>
        <p:txBody>
          <a:bodyPr wrap="square" rtlCol="0">
            <a:spAutoFit/>
          </a:bodyPr>
          <a:lstStyle/>
          <a:p>
            <a:pPr algn="ctr"/>
            <a:r>
              <a:rPr lang="en-GB" sz="1000" b="1" dirty="0">
                <a:ln/>
                <a:solidFill>
                  <a:srgbClr val="1D1D1B"/>
                </a:solidFill>
                <a:latin typeface="United Curriculum"/>
                <a:sym typeface="United Curriculum"/>
                <a:rtl val="0"/>
              </a:rPr>
              <a:t>European</a:t>
            </a:r>
          </a:p>
          <a:p>
            <a:pPr algn="ctr"/>
            <a:r>
              <a:rPr lang="en-GB" sz="1000" b="1" dirty="0">
                <a:ln/>
                <a:solidFill>
                  <a:srgbClr val="1D1D1B"/>
                </a:solidFill>
                <a:latin typeface="United Curriculum"/>
                <a:sym typeface="United Curriculum"/>
                <a:rtl val="0"/>
              </a:rPr>
              <a:t>History:</a:t>
            </a:r>
          </a:p>
          <a:p>
            <a:pPr algn="ctr"/>
            <a:r>
              <a:rPr lang="en-GB" sz="1000" dirty="0">
                <a:ln/>
                <a:solidFill>
                  <a:srgbClr val="1D1D1B"/>
                </a:solidFill>
                <a:latin typeface="United Curriculum"/>
                <a:sym typeface="United Curriculum"/>
                <a:rtl val="0"/>
              </a:rPr>
              <a:t>Viking Age</a:t>
            </a:r>
          </a:p>
        </p:txBody>
      </p:sp>
      <p:sp>
        <p:nvSpPr>
          <p:cNvPr id="129" name="TextBox 128">
            <a:extLst>
              <a:ext uri="{FF2B5EF4-FFF2-40B4-BE49-F238E27FC236}">
                <a16:creationId xmlns:a16="http://schemas.microsoft.com/office/drawing/2014/main" id="{0A3495A4-DA87-4C20-B43A-92A9C196CFA9}"/>
              </a:ext>
            </a:extLst>
          </p:cNvPr>
          <p:cNvSpPr txBox="1"/>
          <p:nvPr/>
        </p:nvSpPr>
        <p:spPr>
          <a:xfrm>
            <a:off x="7563286" y="2322920"/>
            <a:ext cx="991616" cy="338554"/>
          </a:xfrm>
          <a:prstGeom prst="rect">
            <a:avLst/>
          </a:prstGeom>
          <a:noFill/>
        </p:spPr>
        <p:txBody>
          <a:bodyPr wrap="square" rtlCol="0">
            <a:spAutoFit/>
          </a:bodyPr>
          <a:lstStyle/>
          <a:p>
            <a:pPr algn="ctr"/>
            <a:r>
              <a:rPr lang="en-GB" sz="1600">
                <a:ln/>
                <a:solidFill>
                  <a:srgbClr val="FFFFFF"/>
                </a:solidFill>
                <a:latin typeface="United Curriculum"/>
                <a:sym typeface="United Curriculum"/>
                <a:rtl val="0"/>
              </a:rPr>
              <a:t>Year 6</a:t>
            </a:r>
          </a:p>
        </p:txBody>
      </p:sp>
      <p:sp>
        <p:nvSpPr>
          <p:cNvPr id="130" name="TextBox 129">
            <a:extLst>
              <a:ext uri="{FF2B5EF4-FFF2-40B4-BE49-F238E27FC236}">
                <a16:creationId xmlns:a16="http://schemas.microsoft.com/office/drawing/2014/main" id="{0FEA4F85-1D34-04B9-4883-AA25CC58AF2A}"/>
              </a:ext>
            </a:extLst>
          </p:cNvPr>
          <p:cNvSpPr txBox="1"/>
          <p:nvPr/>
        </p:nvSpPr>
        <p:spPr>
          <a:xfrm>
            <a:off x="7545498" y="4306832"/>
            <a:ext cx="1048598" cy="707886"/>
          </a:xfrm>
          <a:prstGeom prst="rect">
            <a:avLst/>
          </a:prstGeom>
          <a:noFill/>
        </p:spPr>
        <p:txBody>
          <a:bodyPr wrap="square" rtlCol="0">
            <a:spAutoFit/>
          </a:bodyPr>
          <a:lstStyle/>
          <a:p>
            <a:pPr algn="ctr"/>
            <a:r>
              <a:rPr lang="en-GB" sz="1000" b="1" dirty="0">
                <a:ln/>
                <a:solidFill>
                  <a:srgbClr val="1D1D1B"/>
                </a:solidFill>
                <a:latin typeface="United Curriculum"/>
                <a:sym typeface="United Curriculum"/>
                <a:rtl val="0"/>
              </a:rPr>
              <a:t>Global History:</a:t>
            </a:r>
          </a:p>
          <a:p>
            <a:pPr algn="ctr"/>
            <a:r>
              <a:rPr lang="en-GB" sz="1000" dirty="0">
                <a:ln/>
                <a:solidFill>
                  <a:srgbClr val="1D1D1B"/>
                </a:solidFill>
                <a:latin typeface="United Curriculum"/>
                <a:sym typeface="United Curriculum"/>
                <a:rtl val="0"/>
              </a:rPr>
              <a:t>Power, Empire &amp; Democracy</a:t>
            </a:r>
          </a:p>
        </p:txBody>
      </p:sp>
      <p:sp>
        <p:nvSpPr>
          <p:cNvPr id="131" name="TextBox 130">
            <a:extLst>
              <a:ext uri="{FF2B5EF4-FFF2-40B4-BE49-F238E27FC236}">
                <a16:creationId xmlns:a16="http://schemas.microsoft.com/office/drawing/2014/main" id="{9237C573-21EF-4B19-D610-4A121CBF0094}"/>
              </a:ext>
            </a:extLst>
          </p:cNvPr>
          <p:cNvSpPr txBox="1"/>
          <p:nvPr/>
        </p:nvSpPr>
        <p:spPr>
          <a:xfrm>
            <a:off x="1453731" y="5342320"/>
            <a:ext cx="1610510" cy="553998"/>
          </a:xfrm>
          <a:prstGeom prst="rect">
            <a:avLst/>
          </a:prstGeom>
          <a:noFill/>
        </p:spPr>
        <p:txBody>
          <a:bodyPr wrap="square" rtlCol="0">
            <a:spAutoFit/>
          </a:bodyPr>
          <a:lstStyle/>
          <a:p>
            <a:pPr algn="ctr"/>
            <a:r>
              <a:rPr lang="en-GB" sz="1000" dirty="0">
                <a:ln/>
                <a:solidFill>
                  <a:srgbClr val="1D1D1B"/>
                </a:solidFill>
                <a:latin typeface="United Curriculum"/>
                <a:sym typeface="United Curriculum"/>
                <a:rtl val="0"/>
              </a:rPr>
              <a:t>Planned activities and enhanced continuous provision</a:t>
            </a:r>
          </a:p>
        </p:txBody>
      </p:sp>
      <p:sp>
        <p:nvSpPr>
          <p:cNvPr id="132" name="TextBox 131">
            <a:extLst>
              <a:ext uri="{FF2B5EF4-FFF2-40B4-BE49-F238E27FC236}">
                <a16:creationId xmlns:a16="http://schemas.microsoft.com/office/drawing/2014/main" id="{49CFB801-13C4-8EF5-EF4D-6D6E52561CDF}"/>
              </a:ext>
            </a:extLst>
          </p:cNvPr>
          <p:cNvSpPr txBox="1"/>
          <p:nvPr/>
        </p:nvSpPr>
        <p:spPr>
          <a:xfrm>
            <a:off x="918885" y="2738749"/>
            <a:ext cx="1010283" cy="861774"/>
          </a:xfrm>
          <a:prstGeom prst="rect">
            <a:avLst/>
          </a:prstGeom>
          <a:noFill/>
        </p:spPr>
        <p:txBody>
          <a:bodyPr wrap="square" rtlCol="0">
            <a:spAutoFit/>
          </a:bodyPr>
          <a:lstStyle/>
          <a:p>
            <a:pPr algn="ctr"/>
            <a:r>
              <a:rPr lang="en-GB" sz="1000" dirty="0">
                <a:ln/>
                <a:solidFill>
                  <a:srgbClr val="1D1D1B"/>
                </a:solidFill>
                <a:latin typeface="United Curriculum"/>
                <a:sym typeface="United Curriculum"/>
                <a:rtl val="0"/>
              </a:rPr>
              <a:t>Planned activities and enhanced continuous provision</a:t>
            </a:r>
          </a:p>
        </p:txBody>
      </p:sp>
    </p:spTree>
    <p:extLst>
      <p:ext uri="{BB962C8B-B14F-4D97-AF65-F5344CB8AC3E}">
        <p14:creationId xmlns:p14="http://schemas.microsoft.com/office/powerpoint/2010/main" val="2631973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US" altLang="en-US"/>
              <a:t>United Curriculum: </a:t>
            </a:r>
            <a:r>
              <a:rPr lang="en-US" altLang="en-US">
                <a:ln w="12700">
                  <a:solidFill>
                    <a:schemeClr val="accent1"/>
                  </a:solidFill>
                </a:ln>
                <a:solidFill>
                  <a:schemeClr val="accent1"/>
                </a:solidFill>
              </a:rPr>
              <a:t>History</a:t>
            </a:r>
            <a:endParaRPr lang="en-GB">
              <a:ln w="12700">
                <a:solidFill>
                  <a:schemeClr val="accent1"/>
                </a:solidFill>
              </a:ln>
              <a:solidFill>
                <a:schemeClr val="accent1"/>
              </a:solidFill>
            </a:endParaRPr>
          </a:p>
        </p:txBody>
      </p:sp>
      <p:graphicFrame>
        <p:nvGraphicFramePr>
          <p:cNvPr id="4" name="Table 3">
            <a:extLst>
              <a:ext uri="{FF2B5EF4-FFF2-40B4-BE49-F238E27FC236}">
                <a16:creationId xmlns:a16="http://schemas.microsoft.com/office/drawing/2014/main" id="{C71DEDD9-D3FB-C64D-7B05-06F1F2E893E0}"/>
              </a:ext>
            </a:extLst>
          </p:cNvPr>
          <p:cNvGraphicFramePr>
            <a:graphicFrameLocks noGrp="1"/>
          </p:cNvGraphicFramePr>
          <p:nvPr>
            <p:extLst>
              <p:ext uri="{D42A27DB-BD31-4B8C-83A1-F6EECF244321}">
                <p14:modId xmlns:p14="http://schemas.microsoft.com/office/powerpoint/2010/main" val="569164630"/>
              </p:ext>
            </p:extLst>
          </p:nvPr>
        </p:nvGraphicFramePr>
        <p:xfrm>
          <a:off x="232407" y="893430"/>
          <a:ext cx="8950924" cy="5324489"/>
        </p:xfrm>
        <a:graphic>
          <a:graphicData uri="http://schemas.openxmlformats.org/drawingml/2006/table">
            <a:tbl>
              <a:tblPr firstRow="1" bandRow="1">
                <a:tableStyleId>{5C22544A-7EE6-4342-B048-85BDC9FD1C3A}</a:tableStyleId>
              </a:tblPr>
              <a:tblGrid>
                <a:gridCol w="210622">
                  <a:extLst>
                    <a:ext uri="{9D8B030D-6E8A-4147-A177-3AD203B41FA5}">
                      <a16:colId xmlns:a16="http://schemas.microsoft.com/office/drawing/2014/main" val="3992725249"/>
                    </a:ext>
                  </a:extLst>
                </a:gridCol>
                <a:gridCol w="1456717">
                  <a:extLst>
                    <a:ext uri="{9D8B030D-6E8A-4147-A177-3AD203B41FA5}">
                      <a16:colId xmlns:a16="http://schemas.microsoft.com/office/drawing/2014/main" val="2651868341"/>
                    </a:ext>
                  </a:extLst>
                </a:gridCol>
                <a:gridCol w="1456717">
                  <a:extLst>
                    <a:ext uri="{9D8B030D-6E8A-4147-A177-3AD203B41FA5}">
                      <a16:colId xmlns:a16="http://schemas.microsoft.com/office/drawing/2014/main" val="4129289550"/>
                    </a:ext>
                  </a:extLst>
                </a:gridCol>
                <a:gridCol w="1456717">
                  <a:extLst>
                    <a:ext uri="{9D8B030D-6E8A-4147-A177-3AD203B41FA5}">
                      <a16:colId xmlns:a16="http://schemas.microsoft.com/office/drawing/2014/main" val="3606215477"/>
                    </a:ext>
                  </a:extLst>
                </a:gridCol>
                <a:gridCol w="1456717">
                  <a:extLst>
                    <a:ext uri="{9D8B030D-6E8A-4147-A177-3AD203B41FA5}">
                      <a16:colId xmlns:a16="http://schemas.microsoft.com/office/drawing/2014/main" val="3772626618"/>
                    </a:ext>
                  </a:extLst>
                </a:gridCol>
                <a:gridCol w="1456717">
                  <a:extLst>
                    <a:ext uri="{9D8B030D-6E8A-4147-A177-3AD203B41FA5}">
                      <a16:colId xmlns:a16="http://schemas.microsoft.com/office/drawing/2014/main" val="2563548700"/>
                    </a:ext>
                  </a:extLst>
                </a:gridCol>
                <a:gridCol w="1456717">
                  <a:extLst>
                    <a:ext uri="{9D8B030D-6E8A-4147-A177-3AD203B41FA5}">
                      <a16:colId xmlns:a16="http://schemas.microsoft.com/office/drawing/2014/main" val="3742635946"/>
                    </a:ext>
                  </a:extLst>
                </a:gridCol>
              </a:tblGrid>
              <a:tr h="218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dirty="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dirty="0">
                          <a:solidFill>
                            <a:srgbClr val="000000"/>
                          </a:solidFill>
                          <a:effectLst/>
                          <a:latin typeface="United Curriculum" pitchFamily="2" charset="0"/>
                          <a:ea typeface="Calibri" panose="020F0502020204030204" pitchFamily="34" charset="0"/>
                          <a:cs typeface="Times New Roman" panose="02020603050405020304" pitchFamily="18" charset="0"/>
                        </a:rPr>
                        <a:t>Year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dirty="0">
                          <a:solidFill>
                            <a:srgbClr val="000000"/>
                          </a:solidFill>
                          <a:effectLst/>
                          <a:latin typeface="United Curriculum" pitchFamily="2" charset="0"/>
                          <a:ea typeface="Calibri" panose="020F0502020204030204" pitchFamily="34" charset="0"/>
                          <a:cs typeface="Times New Roman" panose="02020603050405020304" pitchFamily="18" charset="0"/>
                        </a:rPr>
                        <a:t>Year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dirty="0">
                          <a:solidFill>
                            <a:srgbClr val="000000"/>
                          </a:solidFill>
                          <a:effectLst/>
                          <a:latin typeface="United Curriculum" pitchFamily="2" charset="0"/>
                          <a:ea typeface="Calibri" panose="020F0502020204030204" pitchFamily="34" charset="0"/>
                          <a:cs typeface="Times New Roman" panose="02020603050405020304" pitchFamily="18" charset="0"/>
                        </a:rPr>
                        <a:t>Year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dirty="0">
                          <a:solidFill>
                            <a:srgbClr val="000000"/>
                          </a:solidFill>
                          <a:effectLst/>
                          <a:latin typeface="United Curriculum" pitchFamily="2" charset="0"/>
                          <a:ea typeface="Calibri" panose="020F0502020204030204" pitchFamily="34" charset="0"/>
                          <a:cs typeface="Times New Roman" panose="02020603050405020304" pitchFamily="18" charset="0"/>
                        </a:rPr>
                        <a:t>Year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dirty="0">
                          <a:solidFill>
                            <a:schemeClr val="bg1"/>
                          </a:solidFill>
                          <a:effectLst/>
                          <a:latin typeface="United Curriculum" pitchFamily="2" charset="0"/>
                          <a:ea typeface="Calibri" panose="020F0502020204030204" pitchFamily="34" charset="0"/>
                          <a:cs typeface="Times New Roman" panose="02020603050405020304" pitchFamily="18" charset="0"/>
                        </a:rPr>
                        <a:t>Year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dirty="0">
                          <a:solidFill>
                            <a:srgbClr val="000000"/>
                          </a:solidFill>
                          <a:effectLst/>
                          <a:latin typeface="United Curriculum" pitchFamily="2" charset="0"/>
                          <a:ea typeface="Calibri" panose="020F0502020204030204" pitchFamily="34" charset="0"/>
                          <a:cs typeface="Times New Roman" panose="02020603050405020304" pitchFamily="18" charset="0"/>
                        </a:rPr>
                        <a:t>Year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957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dirty="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62A6">
                        <a:alpha val="60000"/>
                      </a:srgbClr>
                    </a:solidFill>
                  </a:tcPr>
                </a:tc>
                <a:tc>
                  <a:txBody>
                    <a:bodyPr/>
                    <a:lstStyle/>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My family history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[Aut 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i="0" u="none" noProof="0" dirty="0">
                        <a:solidFill>
                          <a:schemeClr val="bg1"/>
                        </a:solidFill>
                        <a:effectLst/>
                        <a:highlight>
                          <a:srgbClr val="FFCC99"/>
                        </a:highlight>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An introduction to the past with my family tree, and how schools, toys and the way we communicate have changed in living memory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Local history</a:t>
                      </a:r>
                    </a:p>
                    <a:p>
                      <a:pPr algn="ctr">
                        <a:lnSpc>
                          <a:spcPct val="100000"/>
                        </a:lnSpc>
                        <a:spcBef>
                          <a:spcPts val="0"/>
                        </a:spcBef>
                        <a:spcAft>
                          <a:spcPts val="0"/>
                        </a:spcAft>
                      </a:pPr>
                      <a:endParaRPr lang="en-GB" sz="800" b="1" i="0" noProof="0" dirty="0">
                        <a:solidFill>
                          <a:schemeClr val="bg1"/>
                        </a:solidFill>
                        <a:effectLst/>
                        <a:highlight>
                          <a:srgbClr val="FFCC99"/>
                        </a:highligh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Using primary and secondary sources to learn how our local community has changed over time.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Prehistoric Britain</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[Aut 2]</a:t>
                      </a:r>
                      <a:endPar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How settlements, food, communities and beliefs changed across the Palaeolithic, Mesolithic, Neolithic, Bronze Age and Iron Age</a:t>
                      </a: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North American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Ancient Maya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[Aut 2]</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Understanding life for the Ancient Maya, and comparing this with that of the Ancient Greeks and Ancient Egyptians</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Ancient Rome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highlight>
                            <a:srgbClr val="B4A1CA"/>
                          </a:highlight>
                          <a:latin typeface="Roboto" panose="02000000000000000000" pitchFamily="2" charset="0"/>
                          <a:ea typeface="Roboto" panose="02000000000000000000" pitchFamily="2" charset="0"/>
                          <a:cs typeface="Times New Roman" panose="02020603050405020304" pitchFamily="18" charset="0"/>
                        </a:rPr>
                        <a:t>[Aut2]</a:t>
                      </a: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development of the Roman Empire, how it changed over time, and how these changes affected people differently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b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b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Anglo-Saxons</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[Aut 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Using artefacts identified at Sutton Hoo to explore what life was like for Anglo-Saxons</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16502617"/>
                  </a:ext>
                </a:extLst>
              </a:tr>
              <a:tr h="1704901">
                <a:tc>
                  <a:txBody>
                    <a:bodyPr/>
                    <a:lstStyle/>
                    <a:p>
                      <a:pPr algn="ctr"/>
                      <a:r>
                        <a:rPr lang="en-GB" sz="1000" b="1" noProof="0" dirty="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62A6">
                        <a:alpha val="60000"/>
                      </a:srgbClr>
                    </a:solid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History of transport</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i="0" noProof="0" dirty="0">
                        <a:solidFill>
                          <a:schemeClr val="bg1"/>
                        </a:solidFill>
                        <a:effectLst/>
                        <a:highlight>
                          <a:srgbClr val="A8D08D"/>
                        </a:highlight>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development of transport by land, sea, air and space and the roles of key individuals</a:t>
                      </a: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Great Fire of London</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[Spr 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Life in London 1660s, and the causes and effects of the Great Fire of London</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African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Ancient Egypt</a:t>
                      </a:r>
                      <a:endParaRPr lang="en-GB" sz="800" b="1"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role of the pharaoh in Ancient Egypt, and examining pyramids, mummification and conquest in the Egyptian empire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Asian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Early Islamic Civilisation</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highlight>
                            <a:srgbClr val="B4A1CA"/>
                          </a:highlight>
                          <a:latin typeface="Roboto" panose="02000000000000000000" pitchFamily="2" charset="0"/>
                          <a:ea typeface="Roboto" panose="02000000000000000000" pitchFamily="2" charset="0"/>
                          <a:cs typeface="Times New Roman" panose="02020603050405020304" pitchFamily="18" charset="0"/>
                        </a:rPr>
                        <a:t>[Spr1]</a:t>
                      </a: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establishment of Baghdad and the contributions Islamic scholars in the House of Wisdom made to science, maths, medicine and technology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Roman Empire in Britain</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Roman conquest of Britain, and how the Romans maintained power in Britannia</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Viking age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[Spr 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Understanding who the Vikings were and how their reputation has changed over time; making arguments as to whether they deserve a violent reputation</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79660222"/>
                  </a:ext>
                </a:extLst>
              </a:tr>
              <a:tr h="1704901">
                <a:tc>
                  <a:txBody>
                    <a:bodyPr/>
                    <a:lstStyle/>
                    <a:p>
                      <a:pPr algn="ctr"/>
                      <a:r>
                        <a:rPr lang="en-GB" sz="1000" b="1" noProof="0" dirty="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62A6">
                        <a:alpha val="60000"/>
                      </a:srgbClr>
                    </a:solid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Homes through time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t>
                      </a:r>
                      <a:endParaRPr lang="en-GB" sz="800" b="1" i="0" noProof="0" dirty="0">
                        <a:solidFill>
                          <a:schemeClr val="bg1"/>
                        </a:solidFill>
                        <a:effectLst/>
                        <a:highlight>
                          <a:srgbClr val="75CEFF"/>
                        </a:highlight>
                        <a:latin typeface="Roboto" panose="02000000000000000000" pitchFamily="2"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How homes looked different in the past, using pictures and videos</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Explorers</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similarities and differences between the lives of Sacagawea and Michael Collins</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Ancient Greece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Times New Roman" panose="02020603050405020304" pitchFamily="18" charset="0"/>
                        </a:rPr>
                        <a:t>[Sum 2]</a:t>
                      </a:r>
                      <a:r>
                        <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The contributions made by the city-states of Ancient Greece, and how these influence our lives today</a:t>
                      </a: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European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Local History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endPar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30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Why is [</a:t>
                      </a: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X</a:t>
                      </a: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famous today?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30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How has [</a:t>
                      </a: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local feature</a:t>
                      </a: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been important in our community?</a:t>
                      </a:r>
                    </a:p>
                    <a:p>
                      <a:pPr algn="ctr">
                        <a:lnSpc>
                          <a:spcPct val="100000"/>
                        </a:lnSpc>
                        <a:spcBef>
                          <a:spcPts val="0"/>
                        </a:spcBef>
                        <a:spcAft>
                          <a:spcPts val="30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How has migration shaped our community?</a:t>
                      </a: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Global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Quest for knowledge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noProof="0" dirty="0">
                          <a:solidFill>
                            <a:schemeClr val="bg1"/>
                          </a:solidFill>
                          <a:effectLst/>
                          <a:highlight>
                            <a:srgbClr val="B4A1CA"/>
                          </a:highlight>
                          <a:latin typeface="Roboto" panose="02000000000000000000" pitchFamily="2" charset="0"/>
                          <a:ea typeface="Roboto" panose="02000000000000000000" pitchFamily="2" charset="0"/>
                          <a:cs typeface="Calibri" panose="020F0502020204030204" pitchFamily="34" charset="0"/>
                        </a:rPr>
                        <a:t>[Sum 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An exploration of a range of civilisations across the world and across time, and how they developed and shared knowledge</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Bef>
                          <a:spcPts val="0"/>
                        </a:spcBef>
                        <a:spcAft>
                          <a:spcPts val="0"/>
                        </a:spcAft>
                      </a:pPr>
                      <a:endPar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endParaRP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Global history:</a:t>
                      </a:r>
                    </a:p>
                    <a:p>
                      <a:pPr algn="ctr">
                        <a:lnSpc>
                          <a:spcPct val="100000"/>
                        </a:lnSpc>
                        <a:spcBef>
                          <a:spcPts val="0"/>
                        </a:spcBef>
                        <a:spcAft>
                          <a:spcPts val="0"/>
                        </a:spcAft>
                      </a:pPr>
                      <a:r>
                        <a:rPr lang="en-GB" sz="800" b="1"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Power, empire and democracy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 </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Bef>
                          <a:spcPts val="0"/>
                        </a:spcBef>
                        <a:spcAft>
                          <a:spcPts val="0"/>
                        </a:spcAft>
                      </a:pPr>
                      <a:r>
                        <a:rPr lang="en-GB" sz="800" i="0" noProof="0" dirty="0">
                          <a:solidFill>
                            <a:schemeClr val="bg1"/>
                          </a:solidFill>
                          <a:effectLst/>
                          <a:latin typeface="Roboto" panose="02000000000000000000" pitchFamily="2" charset="0"/>
                          <a:ea typeface="Roboto" panose="02000000000000000000" pitchFamily="2" charset="0"/>
                          <a:cs typeface="Calibri" panose="020F0502020204030204" pitchFamily="34" charset="0"/>
                        </a:rPr>
                        <a:t>A short introduction to the rise and fall of the British Empire, and its legacy in Britain from the 1960s to today</a:t>
                      </a:r>
                      <a:endParaRPr lang="en-GB" sz="800" i="0" noProof="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Tree>
    <p:extLst>
      <p:ext uri="{BB962C8B-B14F-4D97-AF65-F5344CB8AC3E}">
        <p14:creationId xmlns:p14="http://schemas.microsoft.com/office/powerpoint/2010/main" val="332721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1BC5A0-89EC-4B79-83A5-525CF0BE1AB8}"/>
              </a:ext>
            </a:extLst>
          </p:cNvPr>
          <p:cNvSpPr>
            <a:spLocks noGrp="1"/>
          </p:cNvSpPr>
          <p:nvPr>
            <p:ph type="body" sz="quarter" idx="10"/>
          </p:nvPr>
        </p:nvSpPr>
        <p:spPr/>
        <p:txBody>
          <a:bodyPr/>
          <a:lstStyle/>
          <a:p>
            <a:r>
              <a:rPr lang="en-US"/>
              <a:t>Alignment to the National Curriculum</a:t>
            </a:r>
            <a:endParaRPr lang="en-GB"/>
          </a:p>
        </p:txBody>
      </p:sp>
      <p:graphicFrame>
        <p:nvGraphicFramePr>
          <p:cNvPr id="3" name="Table 2">
            <a:extLst>
              <a:ext uri="{FF2B5EF4-FFF2-40B4-BE49-F238E27FC236}">
                <a16:creationId xmlns:a16="http://schemas.microsoft.com/office/drawing/2014/main" id="{4870E8E0-1BFD-4C5A-828D-B2DF88EFA01F}"/>
              </a:ext>
            </a:extLst>
          </p:cNvPr>
          <p:cNvGraphicFramePr>
            <a:graphicFrameLocks noGrp="1"/>
          </p:cNvGraphicFramePr>
          <p:nvPr>
            <p:extLst>
              <p:ext uri="{D42A27DB-BD31-4B8C-83A1-F6EECF244321}">
                <p14:modId xmlns:p14="http://schemas.microsoft.com/office/powerpoint/2010/main" val="132169439"/>
              </p:ext>
            </p:extLst>
          </p:nvPr>
        </p:nvGraphicFramePr>
        <p:xfrm>
          <a:off x="256564" y="2066646"/>
          <a:ext cx="9133840" cy="4150043"/>
        </p:xfrm>
        <a:graphic>
          <a:graphicData uri="http://schemas.openxmlformats.org/drawingml/2006/table">
            <a:tbl>
              <a:tblPr firstRow="1" bandRow="1"/>
              <a:tblGrid>
                <a:gridCol w="7124194">
                  <a:extLst>
                    <a:ext uri="{9D8B030D-6E8A-4147-A177-3AD203B41FA5}">
                      <a16:colId xmlns:a16="http://schemas.microsoft.com/office/drawing/2014/main" val="1335714826"/>
                    </a:ext>
                  </a:extLst>
                </a:gridCol>
                <a:gridCol w="2009646">
                  <a:extLst>
                    <a:ext uri="{9D8B030D-6E8A-4147-A177-3AD203B41FA5}">
                      <a16:colId xmlns:a16="http://schemas.microsoft.com/office/drawing/2014/main" val="4037097178"/>
                    </a:ext>
                  </a:extLst>
                </a:gridCol>
              </a:tblGrid>
              <a:tr h="140222">
                <a:tc grid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200">
                          <a:solidFill>
                            <a:schemeClr val="tx1"/>
                          </a:solidFill>
                          <a:latin typeface="United Curriculum" pitchFamily="2" charset="0"/>
                          <a:ea typeface="Roboto" panose="02000000000000000000" pitchFamily="2" charset="0"/>
                        </a:rPr>
                        <a:t>KS1</a:t>
                      </a:r>
                    </a:p>
                  </a:txBody>
                  <a:tcPr marL="36000" marR="36000" marT="18000" marB="1800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1200"/>
                    </a:p>
                  </a:txBody>
                  <a:tcPr marL="36000" marR="36000" marT="36000" marB="36000">
                    <a:solidFill>
                      <a:srgbClr val="0079BC"/>
                    </a:solidFill>
                  </a:tcPr>
                </a:tc>
                <a:extLst>
                  <a:ext uri="{0D108BD9-81ED-4DB2-BD59-A6C34878D82A}">
                    <a16:rowId xmlns:a16="http://schemas.microsoft.com/office/drawing/2014/main" val="3249849227"/>
                  </a:ext>
                </a:extLst>
              </a:tr>
              <a:tr h="2573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Changes within living memory. Where appropriate, these should be used to reveal aspects of change in national life</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38100" cmpd="sng">
                      <a:noFill/>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Y1 </a:t>
                      </a:r>
                      <a:r>
                        <a:rPr lang="en-GB" sz="1000" err="1">
                          <a:solidFill>
                            <a:schemeClr val="bg1"/>
                          </a:solidFill>
                          <a:latin typeface="Roboto" panose="02000000000000000000" pitchFamily="2" charset="0"/>
                          <a:ea typeface="Roboto" panose="02000000000000000000" pitchFamily="2" charset="0"/>
                        </a:rPr>
                        <a:t>Aut</a:t>
                      </a:r>
                      <a:r>
                        <a:rPr lang="en-GB" sz="1000">
                          <a:solidFill>
                            <a:schemeClr val="bg1"/>
                          </a:solidFill>
                          <a:latin typeface="Roboto" panose="02000000000000000000" pitchFamily="2" charset="0"/>
                          <a:ea typeface="Roboto" panose="02000000000000000000" pitchFamily="2" charset="0"/>
                        </a:rPr>
                        <a:t>; Y1 </a:t>
                      </a:r>
                      <a:r>
                        <a:rPr lang="en-GB" sz="1000" err="1">
                          <a:solidFill>
                            <a:schemeClr val="bg1"/>
                          </a:solidFill>
                          <a:latin typeface="Roboto" panose="02000000000000000000" pitchFamily="2" charset="0"/>
                          <a:ea typeface="Roboto" panose="02000000000000000000" pitchFamily="2" charset="0"/>
                        </a:rPr>
                        <a:t>Spr</a:t>
                      </a:r>
                      <a:r>
                        <a:rPr lang="en-GB" sz="1000">
                          <a:solidFill>
                            <a:schemeClr val="bg1"/>
                          </a:solidFill>
                          <a:latin typeface="Roboto" panose="02000000000000000000" pitchFamily="2" charset="0"/>
                          <a:ea typeface="Roboto" panose="02000000000000000000" pitchFamily="2" charset="0"/>
                        </a:rPr>
                        <a:t>; Y1 Sum; Y2 </a:t>
                      </a:r>
                      <a:r>
                        <a:rPr lang="en-GB" sz="1000" err="1">
                          <a:solidFill>
                            <a:schemeClr val="bg1"/>
                          </a:solidFill>
                          <a:latin typeface="Roboto" panose="02000000000000000000" pitchFamily="2" charset="0"/>
                          <a:ea typeface="Roboto" panose="02000000000000000000" pitchFamily="2" charset="0"/>
                        </a:rPr>
                        <a:t>Aut</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38100" cmpd="sng">
                      <a:noFill/>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59801434"/>
                  </a:ext>
                </a:extLst>
              </a:tr>
              <a:tr h="2573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Events beyond living memory that are significant nationally or globally [for example the Great Fire of London, the first aeroplane flight or events commemorated through festivals or anniversaries]</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Y2 </a:t>
                      </a:r>
                      <a:r>
                        <a:rPr lang="en-GB" sz="1000" err="1">
                          <a:solidFill>
                            <a:schemeClr val="bg1"/>
                          </a:solidFill>
                          <a:latin typeface="Roboto" panose="02000000000000000000" pitchFamily="2" charset="0"/>
                          <a:ea typeface="Roboto" panose="02000000000000000000" pitchFamily="2" charset="0"/>
                        </a:rPr>
                        <a:t>Spr</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98157952"/>
                  </a:ext>
                </a:extLst>
              </a:tr>
              <a:tr h="2573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dirty="0">
                          <a:solidFill>
                            <a:schemeClr val="bg1"/>
                          </a:solidFill>
                          <a:latin typeface="Roboto" panose="02000000000000000000" pitchFamily="2" charset="0"/>
                          <a:ea typeface="Roboto" panose="02000000000000000000" pitchFamily="2" charset="0"/>
                        </a:rPr>
                        <a:t>The lives of significant individuals in the past who have contributed to national and international achievements</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Y1 </a:t>
                      </a:r>
                      <a:r>
                        <a:rPr lang="en-GB" sz="1000" err="1">
                          <a:solidFill>
                            <a:schemeClr val="bg1"/>
                          </a:solidFill>
                          <a:latin typeface="Roboto" panose="02000000000000000000" pitchFamily="2" charset="0"/>
                          <a:ea typeface="Roboto" panose="02000000000000000000" pitchFamily="2" charset="0"/>
                        </a:rPr>
                        <a:t>Spr</a:t>
                      </a:r>
                      <a:r>
                        <a:rPr lang="en-GB" sz="1000">
                          <a:solidFill>
                            <a:schemeClr val="bg1"/>
                          </a:solidFill>
                          <a:latin typeface="Roboto" panose="02000000000000000000" pitchFamily="2" charset="0"/>
                          <a:ea typeface="Roboto" panose="02000000000000000000" pitchFamily="2" charset="0"/>
                        </a:rPr>
                        <a:t>; Y2 Sum</a:t>
                      </a: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739035515"/>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Lives of significant individuals who can be used to compare aspects of life in other periods</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Y2 Sum</a:t>
                      </a: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no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168644804"/>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Significant historical events, people and places in their own locality</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Y2 </a:t>
                      </a:r>
                      <a:r>
                        <a:rPr lang="en-GB" sz="1000" err="1">
                          <a:solidFill>
                            <a:schemeClr val="bg1"/>
                          </a:solidFill>
                          <a:latin typeface="Roboto" panose="02000000000000000000" pitchFamily="2" charset="0"/>
                          <a:ea typeface="Roboto" panose="02000000000000000000" pitchFamily="2" charset="0"/>
                        </a:rPr>
                        <a:t>Aut</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834395341"/>
                  </a:ext>
                </a:extLst>
              </a:tr>
              <a:tr h="140222">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200" b="1">
                          <a:solidFill>
                            <a:schemeClr val="tx1"/>
                          </a:solidFill>
                          <a:latin typeface="United Curriculum" pitchFamily="2" charset="0"/>
                          <a:ea typeface="Roboto" panose="02000000000000000000" pitchFamily="2" charset="0"/>
                        </a:rPr>
                        <a:t>KS2</a:t>
                      </a:r>
                    </a:p>
                  </a:txBody>
                  <a:tcPr marL="36000" marR="36000" marT="18000" marB="18000" anchor="ctr">
                    <a:lnL w="12700" cmpd="sng">
                      <a:noFill/>
                    </a:lnL>
                    <a:lnR w="12700" cmpd="sng">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indent="0">
                        <a:buFont typeface="Arial" panose="020B0604020202020204" pitchFamily="34" charset="0"/>
                        <a:buNone/>
                      </a:pPr>
                      <a:endParaRPr lang="en-GB" sz="1200" b="1">
                        <a:solidFill>
                          <a:schemeClr val="bg1"/>
                        </a:solidFill>
                      </a:endParaRPr>
                    </a:p>
                  </a:txBody>
                  <a:tcPr marL="36000" marR="36000" marT="36000" marB="36000">
                    <a:lnL w="12700" cmpd="sng">
                      <a:noFill/>
                    </a:lnL>
                    <a:lnR w="12700" cmpd="sng">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0079BC"/>
                    </a:solidFill>
                  </a:tcPr>
                </a:tc>
                <a:extLst>
                  <a:ext uri="{0D108BD9-81ED-4DB2-BD59-A6C34878D82A}">
                    <a16:rowId xmlns:a16="http://schemas.microsoft.com/office/drawing/2014/main" val="2688738991"/>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Changes in Britain from the Stone Age to the Iron Age</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Y3 </a:t>
                      </a:r>
                      <a:r>
                        <a:rPr lang="en-GB" sz="1000" err="1">
                          <a:solidFill>
                            <a:schemeClr val="bg1"/>
                          </a:solidFill>
                          <a:latin typeface="Roboto" panose="02000000000000000000" pitchFamily="2" charset="0"/>
                          <a:ea typeface="Roboto" panose="02000000000000000000" pitchFamily="2" charset="0"/>
                        </a:rPr>
                        <a:t>Aut</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no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35455451"/>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The Roman Empire</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Y5 </a:t>
                      </a:r>
                      <a:r>
                        <a:rPr lang="en-GB" sz="1000" err="1">
                          <a:solidFill>
                            <a:schemeClr val="bg1"/>
                          </a:solidFill>
                          <a:latin typeface="Roboto" panose="02000000000000000000" pitchFamily="2" charset="0"/>
                          <a:ea typeface="Roboto" panose="02000000000000000000" pitchFamily="2" charset="0"/>
                        </a:rPr>
                        <a:t>Aut</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853070703"/>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The Roman Empire’s impact on Britain</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Y5 </a:t>
                      </a:r>
                      <a:r>
                        <a:rPr lang="en-GB" sz="1000" err="1">
                          <a:solidFill>
                            <a:schemeClr val="bg1"/>
                          </a:solidFill>
                          <a:latin typeface="Roboto" panose="02000000000000000000" pitchFamily="2" charset="0"/>
                          <a:ea typeface="Roboto" panose="02000000000000000000" pitchFamily="2" charset="0"/>
                        </a:rPr>
                        <a:t>Spr</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693709976"/>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Britain’s settlement by Anglo-Saxons and Scots</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Y6 </a:t>
                      </a:r>
                      <a:r>
                        <a:rPr lang="en-GB" sz="1000" err="1">
                          <a:solidFill>
                            <a:schemeClr val="bg1"/>
                          </a:solidFill>
                          <a:latin typeface="Roboto" panose="02000000000000000000" pitchFamily="2" charset="0"/>
                          <a:ea typeface="Roboto" panose="02000000000000000000" pitchFamily="2" charset="0"/>
                        </a:rPr>
                        <a:t>Aut</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673531684"/>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The Viking and Anglo-Saxon struggle for the Kingdom of England to the time of Edward the Confessor</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Y6 </a:t>
                      </a:r>
                      <a:r>
                        <a:rPr lang="en-GB" sz="1000" err="1">
                          <a:solidFill>
                            <a:schemeClr val="bg1"/>
                          </a:solidFill>
                          <a:latin typeface="Roboto" panose="02000000000000000000" pitchFamily="2" charset="0"/>
                          <a:ea typeface="Roboto" panose="02000000000000000000" pitchFamily="2" charset="0"/>
                        </a:rPr>
                        <a:t>Spr</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894579953"/>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A local history study</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Y4 Sum</a:t>
                      </a: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603939331"/>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A study of an aspect or theme in Britain that extends pupils’ chronological understanding beyond 1066</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Y5 Sum; Y6 Sum</a:t>
                      </a: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678900562"/>
                  </a:ext>
                </a:extLst>
              </a:tr>
              <a:tr h="2573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The achievements of the earliest civilisations – an overview of where and when the first civilisations appeared</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Y5 Sum</a:t>
                      </a: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445724940"/>
                  </a:ext>
                </a:extLst>
              </a:tr>
              <a:tr h="2573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The achievements of the earliest civilisations – a depth study of one of the following: Ancient Sumer, the Indus Valley, Ancient Egypt, the Shang Dynasty of Ancient China</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Y3 </a:t>
                      </a:r>
                      <a:r>
                        <a:rPr lang="en-GB" sz="1000" err="1">
                          <a:solidFill>
                            <a:schemeClr val="bg1"/>
                          </a:solidFill>
                          <a:latin typeface="Roboto" panose="02000000000000000000" pitchFamily="2" charset="0"/>
                          <a:ea typeface="Roboto" panose="02000000000000000000" pitchFamily="2" charset="0"/>
                        </a:rPr>
                        <a:t>Spr</a:t>
                      </a:r>
                      <a:endParaRPr lang="en-GB" sz="100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367634813"/>
                  </a:ext>
                </a:extLst>
              </a:tr>
              <a:tr h="1402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Ancient Greece – a study of Greek life and achievements and their influence on the western world</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a:solidFill>
                            <a:schemeClr val="bg1"/>
                          </a:solidFill>
                          <a:latin typeface="Roboto" panose="02000000000000000000" pitchFamily="2" charset="0"/>
                          <a:ea typeface="Roboto" panose="02000000000000000000" pitchFamily="2" charset="0"/>
                        </a:rPr>
                        <a:t>Y3 Sum</a:t>
                      </a: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ap="flat" cmpd="sng" algn="ctr">
                      <a:solidFill>
                        <a:schemeClr val="bg2"/>
                      </a:solidFill>
                      <a:prstDash val="sysDash"/>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556650872"/>
                  </a:ext>
                </a:extLst>
              </a:tr>
              <a:tr h="3745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1000">
                          <a:solidFill>
                            <a:schemeClr val="bg1"/>
                          </a:solidFill>
                          <a:latin typeface="Roboto" panose="02000000000000000000" pitchFamily="2" charset="0"/>
                          <a:ea typeface="Roboto" panose="02000000000000000000" pitchFamily="2" charset="0"/>
                        </a:rPr>
                        <a:t>A non-European society that provides contrast with British history – one study chosen from: Early Islamic Civilisation, including a study of Baghdad c. AD 900; Maya civilisation c. AD 900; Benin (West Africa) c. AD 900-1300</a:t>
                      </a:r>
                    </a:p>
                  </a:txBody>
                  <a:tcPr marL="36000" marR="36000" marT="18000" marB="18000" anchor="ctr">
                    <a:lnL w="12700" cmpd="sng">
                      <a:solidFill>
                        <a:sysClr val="window" lastClr="FFFFFF"/>
                      </a:solidFill>
                    </a:lnL>
                    <a:lnR w="12700" cap="flat" cmpd="sng" algn="ctr">
                      <a:solidFill>
                        <a:schemeClr val="bg2"/>
                      </a:solidFill>
                      <a:prstDash val="sysDash"/>
                      <a:round/>
                      <a:headEnd type="none" w="med" len="med"/>
                      <a:tailEnd type="none" w="med" len="med"/>
                    </a:lnR>
                    <a:lnT w="12700" cap="flat" cmpd="sng" algn="ctr">
                      <a:solidFill>
                        <a:schemeClr val="bg2"/>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dirty="0">
                          <a:solidFill>
                            <a:schemeClr val="bg1"/>
                          </a:solidFill>
                          <a:latin typeface="Roboto" panose="02000000000000000000" pitchFamily="2" charset="0"/>
                          <a:ea typeface="Roboto" panose="02000000000000000000" pitchFamily="2" charset="0"/>
                        </a:rPr>
                        <a:t>Y4 </a:t>
                      </a:r>
                      <a:r>
                        <a:rPr lang="en-GB" sz="1000" dirty="0" err="1">
                          <a:solidFill>
                            <a:schemeClr val="bg1"/>
                          </a:solidFill>
                          <a:latin typeface="Roboto" panose="02000000000000000000" pitchFamily="2" charset="0"/>
                          <a:ea typeface="Roboto" panose="02000000000000000000" pitchFamily="2" charset="0"/>
                        </a:rPr>
                        <a:t>Aut</a:t>
                      </a:r>
                      <a:r>
                        <a:rPr lang="en-GB" sz="1000" dirty="0">
                          <a:solidFill>
                            <a:schemeClr val="bg1"/>
                          </a:solidFill>
                          <a:latin typeface="Roboto" panose="02000000000000000000" pitchFamily="2" charset="0"/>
                          <a:ea typeface="Roboto" panose="02000000000000000000" pitchFamily="2" charset="0"/>
                        </a:rPr>
                        <a:t>; Y4 </a:t>
                      </a:r>
                      <a:r>
                        <a:rPr lang="en-GB" sz="1000" dirty="0" err="1">
                          <a:solidFill>
                            <a:schemeClr val="bg1"/>
                          </a:solidFill>
                          <a:latin typeface="Roboto" panose="02000000000000000000" pitchFamily="2" charset="0"/>
                          <a:ea typeface="Roboto" panose="02000000000000000000" pitchFamily="2" charset="0"/>
                        </a:rPr>
                        <a:t>Spr</a:t>
                      </a:r>
                      <a:endParaRPr lang="en-GB" sz="1000" dirty="0">
                        <a:solidFill>
                          <a:schemeClr val="bg1"/>
                        </a:solidFill>
                        <a:latin typeface="Roboto" panose="02000000000000000000" pitchFamily="2" charset="0"/>
                        <a:ea typeface="Roboto" panose="02000000000000000000" pitchFamily="2" charset="0"/>
                      </a:endParaRPr>
                    </a:p>
                  </a:txBody>
                  <a:tcPr marL="36000" marR="36000" marT="18000" marB="18000" anchor="ctr">
                    <a:lnL w="12700" cap="flat" cmpd="sng" algn="ctr">
                      <a:solidFill>
                        <a:schemeClr val="bg2"/>
                      </a:solidFill>
                      <a:prstDash val="sysDash"/>
                      <a:round/>
                      <a:headEnd type="none" w="med" len="med"/>
                      <a:tailEnd type="none" w="med" len="med"/>
                    </a:lnL>
                    <a:lnR w="12700" cmpd="sng">
                      <a:solidFill>
                        <a:sysClr val="window" lastClr="FFFFFF"/>
                      </a:solidFill>
                    </a:lnR>
                    <a:lnT w="12700" cap="flat" cmpd="sng" algn="ctr">
                      <a:solidFill>
                        <a:schemeClr val="bg2"/>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163742356"/>
                  </a:ext>
                </a:extLst>
              </a:tr>
            </a:tbl>
          </a:graphicData>
        </a:graphic>
      </p:graphicFrame>
      <p:sp>
        <p:nvSpPr>
          <p:cNvPr id="4" name="Content Placeholder 40">
            <a:extLst>
              <a:ext uri="{FF2B5EF4-FFF2-40B4-BE49-F238E27FC236}">
                <a16:creationId xmlns:a16="http://schemas.microsoft.com/office/drawing/2014/main" id="{4B2A4DA0-EDB8-4AE2-87C1-3CF9388300D1}"/>
              </a:ext>
            </a:extLst>
          </p:cNvPr>
          <p:cNvSpPr txBox="1">
            <a:spLocks/>
          </p:cNvSpPr>
          <p:nvPr/>
        </p:nvSpPr>
        <p:spPr bwMode="auto">
          <a:xfrm>
            <a:off x="213093" y="887069"/>
            <a:ext cx="7894587" cy="91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anose="05000000000000000000" pitchFamily="2" charset="2"/>
              <a:buChar char="§"/>
              <a:defRPr sz="2400" kern="1200">
                <a:solidFill>
                  <a:srgbClr val="052264"/>
                </a:solidFill>
                <a:latin typeface="+mn-lt"/>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52264"/>
                </a:solidFill>
                <a:latin typeface="+mn-lt"/>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052264"/>
                </a:solidFill>
                <a:latin typeface="+mn-lt"/>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52264"/>
                </a:solidFill>
                <a:latin typeface="+mn-lt"/>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052264"/>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200" b="1">
                <a:solidFill>
                  <a:schemeClr val="bg1"/>
                </a:solidFill>
                <a:latin typeface="Roboto" panose="02000000000000000000" pitchFamily="2" charset="0"/>
                <a:ea typeface="Roboto" panose="02000000000000000000" pitchFamily="2" charset="0"/>
              </a:rPr>
              <a:t>The below tables outlines where the statutory content from the National Curriculum is </a:t>
            </a:r>
            <a:r>
              <a:rPr lang="en-US" sz="1200" b="1" u="sng">
                <a:solidFill>
                  <a:schemeClr val="bg1"/>
                </a:solidFill>
                <a:latin typeface="Roboto" panose="02000000000000000000" pitchFamily="2" charset="0"/>
                <a:ea typeface="Roboto" panose="02000000000000000000" pitchFamily="2" charset="0"/>
              </a:rPr>
              <a:t>first taught</a:t>
            </a:r>
            <a:r>
              <a:rPr lang="en-US" sz="1200" b="1">
                <a:solidFill>
                  <a:schemeClr val="bg1"/>
                </a:solidFill>
                <a:latin typeface="Roboto" panose="02000000000000000000" pitchFamily="2" charset="0"/>
                <a:ea typeface="Roboto" panose="02000000000000000000" pitchFamily="2" charset="0"/>
              </a:rPr>
              <a:t> across KS1 or KS2. The curriculum has been sequenced so that much of the content is reviewed in subsequent units. </a:t>
            </a:r>
            <a:r>
              <a:rPr lang="en-GB" sz="1200" b="1">
                <a:solidFill>
                  <a:schemeClr val="bg1"/>
                </a:solidFill>
                <a:latin typeface="Roboto" panose="02000000000000000000" pitchFamily="2" charset="0"/>
                <a:ea typeface="Roboto" panose="02000000000000000000" pitchFamily="2" charset="0"/>
              </a:rPr>
              <a:t>Pupils are taught disciplinary knowledge, including change, cause, similarity and difference and significance, throughout each unit. Careful attention has been paid to the mathematics Programmes of Study, as well as the content of the science and geography curriculum to ensure that pupils build on knowledge where appropriate.</a:t>
            </a:r>
          </a:p>
        </p:txBody>
      </p:sp>
    </p:spTree>
    <p:extLst>
      <p:ext uri="{BB962C8B-B14F-4D97-AF65-F5344CB8AC3E}">
        <p14:creationId xmlns:p14="http://schemas.microsoft.com/office/powerpoint/2010/main" val="3882795846"/>
      </p:ext>
    </p:extLst>
  </p:cSld>
  <p:clrMapOvr>
    <a:masterClrMapping/>
  </p:clrMapOvr>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200"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E6177357FBCE499A411D5506B1466F" ma:contentTypeVersion="24" ma:contentTypeDescription="Create a new document." ma:contentTypeScope="" ma:versionID="bf527dc985259dc26b03e5c05cf11602">
  <xsd:schema xmlns:xsd="http://www.w3.org/2001/XMLSchema" xmlns:xs="http://www.w3.org/2001/XMLSchema" xmlns:p="http://schemas.microsoft.com/office/2006/metadata/properties" xmlns:ns2="eb27f817-6f62-42a5-b97e-5e5876e68540" xmlns:ns3="bdd40a26-798e-4419-82cd-8bafc402cc20" targetNamespace="http://schemas.microsoft.com/office/2006/metadata/properties" ma:root="true" ma:fieldsID="0156d1a9cfc1fb01f2b4607f1678afec" ns2:_="" ns3:_="">
    <xsd:import namespace="eb27f817-6f62-42a5-b97e-5e5876e68540"/>
    <xsd:import namespace="bdd40a26-798e-4419-82cd-8bafc402cc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element ref="ns2:Formconnected" minOccurs="0"/>
                <xsd:element ref="ns2:Function" minOccurs="0"/>
                <xsd:element ref="ns2:Owner" minOccurs="0"/>
                <xsd:element ref="ns2:Stage" minOccurs="0"/>
                <xsd:element ref="ns2:AsanaLink" minOccurs="0"/>
                <xsd:element ref="ns2:Lucid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27f817-6f62-42a5-b97e-5e5876e685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47d1d0-3da5-4772-b279-2d11b77b4c5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Formconnected" ma:index="24" nillable="true" ma:displayName="Form connected" ma:format="Dropdown" ma:internalName="Formconnected">
      <xsd:simpleType>
        <xsd:restriction base="dms:Choice">
          <xsd:enumeration value="Form Connected"/>
        </xsd:restriction>
      </xsd:simpleType>
    </xsd:element>
    <xsd:element name="Function" ma:index="25" nillable="true" ma:displayName="Function" ma:format="Dropdown" ma:internalName="Function">
      <xsd:simpleType>
        <xsd:union memberTypes="dms:Text">
          <xsd:simpleType>
            <xsd:restriction base="dms:Choice">
              <xsd:enumeration value="Fees"/>
              <xsd:enumeration value="Management Accounts"/>
              <xsd:enumeration value="Procurement"/>
              <xsd:enumeration value="Schools"/>
              <xsd:enumeration value="HR"/>
              <xsd:enumeration value="Data"/>
              <xsd:enumeration value="United Communities"/>
              <xsd:enumeration value="Compliance"/>
            </xsd:restriction>
          </xsd:simpleType>
        </xsd:union>
      </xsd:simpleType>
    </xsd:element>
    <xsd:element name="Owner" ma:index="26"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ge" ma:index="27" nillable="true" ma:displayName="Stage" ma:format="Dropdown" ma:internalName="Stage">
      <xsd:simpleType>
        <xsd:restriction base="dms:Choice">
          <xsd:enumeration value="Backlog"/>
          <xsd:enumeration value="Process Mapping"/>
          <xsd:enumeration value="First Draft - Out for review"/>
          <xsd:enumeration value="Solution Engineering"/>
          <xsd:enumeration value="'To Be' Proposal"/>
          <xsd:enumeration value="HOLD"/>
          <xsd:enumeration value="Choice 7"/>
        </xsd:restriction>
      </xsd:simpleType>
    </xsd:element>
    <xsd:element name="AsanaLink" ma:index="28" nillable="true" ma:displayName="Asana Link" ma:format="Hyperlink" ma:internalName="AsanaLink">
      <xsd:complexType>
        <xsd:complexContent>
          <xsd:extension base="dms:URL">
            <xsd:sequence>
              <xsd:element name="Url" type="dms:ValidUrl" minOccurs="0" nillable="true"/>
              <xsd:element name="Description" type="xsd:string" nillable="true"/>
            </xsd:sequence>
          </xsd:extension>
        </xsd:complexContent>
      </xsd:complexType>
    </xsd:element>
    <xsd:element name="LucidLink" ma:index="29" nillable="true" ma:displayName="Lucid Link" ma:description="Link to process map on Lucid" ma:format="Hyperlink" ma:internalName="Lucid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dd40a26-798e-4419-82cd-8bafc402cc2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6a694a5-b75d-4606-a410-cac4d626996e}" ma:internalName="TaxCatchAll" ma:showField="CatchAllData" ma:web="bdd40a26-798e-4419-82cd-8bafc402cc2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bdd40a26-798e-4419-82cd-8bafc402cc20">
      <UserInfo>
        <DisplayName>Holly Caston</DisplayName>
        <AccountId>90</AccountId>
        <AccountType/>
      </UserInfo>
      <UserInfo>
        <DisplayName>Charlie Cutler</DisplayName>
        <AccountId>86</AccountId>
        <AccountType/>
      </UserInfo>
      <UserInfo>
        <DisplayName>Mariu Hurriaga</DisplayName>
        <AccountId>804</AccountId>
        <AccountType/>
      </UserInfo>
      <UserInfo>
        <DisplayName>Jessica Quinn</DisplayName>
        <AccountId>1167</AccountId>
        <AccountType/>
      </UserInfo>
      <UserInfo>
        <DisplayName>Lucy Hawker</DisplayName>
        <AccountId>78</AccountId>
        <AccountType/>
      </UserInfo>
      <UserInfo>
        <DisplayName>Katie Gooch</DisplayName>
        <AccountId>85</AccountId>
        <AccountType/>
      </UserInfo>
      <UserInfo>
        <DisplayName>Elizabeth Lupton</DisplayName>
        <AccountId>485</AccountId>
        <AccountType/>
      </UserInfo>
      <UserInfo>
        <DisplayName>Mark Stephenson</DisplayName>
        <AccountId>1172</AccountId>
        <AccountType/>
      </UserInfo>
      <UserInfo>
        <DisplayName>Euan Graham</DisplayName>
        <AccountId>349</AccountId>
        <AccountType/>
      </UserInfo>
      <UserInfo>
        <DisplayName>Jackie Wright</DisplayName>
        <AccountId>450</AccountId>
        <AccountType/>
      </UserInfo>
    </SharedWithUsers>
    <TaxCatchAll xmlns="bdd40a26-798e-4419-82cd-8bafc402cc20" xsi:nil="true"/>
    <lcf76f155ced4ddcb4097134ff3c332f xmlns="eb27f817-6f62-42a5-b97e-5e5876e68540">
      <Terms xmlns="http://schemas.microsoft.com/office/infopath/2007/PartnerControls"/>
    </lcf76f155ced4ddcb4097134ff3c332f>
    <Formconnected xmlns="eb27f817-6f62-42a5-b97e-5e5876e68540" xsi:nil="true"/>
    <Owner xmlns="eb27f817-6f62-42a5-b97e-5e5876e68540">
      <UserInfo>
        <DisplayName/>
        <AccountId xsi:nil="true"/>
        <AccountType/>
      </UserInfo>
    </Owner>
    <AsanaLink xmlns="eb27f817-6f62-42a5-b97e-5e5876e68540">
      <Url xsi:nil="true"/>
      <Description xsi:nil="true"/>
    </AsanaLink>
    <LucidLink xmlns="eb27f817-6f62-42a5-b97e-5e5876e68540">
      <Url xsi:nil="true"/>
      <Description xsi:nil="true"/>
    </LucidLink>
    <Function xmlns="eb27f817-6f62-42a5-b97e-5e5876e68540" xsi:nil="true"/>
    <Stage xmlns="eb27f817-6f62-42a5-b97e-5e5876e68540" xsi:nil="true"/>
  </documentManagement>
</p:properties>
</file>

<file path=customXml/itemProps1.xml><?xml version="1.0" encoding="utf-8"?>
<ds:datastoreItem xmlns:ds="http://schemas.openxmlformats.org/officeDocument/2006/customXml" ds:itemID="{FF2A31F0-0284-4FFD-850E-478562CD718B}">
  <ds:schemaRefs>
    <ds:schemaRef ds:uri="http://schemas.microsoft.com/sharepoint/v3/contenttype/forms"/>
  </ds:schemaRefs>
</ds:datastoreItem>
</file>

<file path=customXml/itemProps2.xml><?xml version="1.0" encoding="utf-8"?>
<ds:datastoreItem xmlns:ds="http://schemas.openxmlformats.org/officeDocument/2006/customXml" ds:itemID="{042F2633-B37D-4C3E-A9EC-1D68AC4DAF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27f817-6f62-42a5-b97e-5e5876e68540"/>
    <ds:schemaRef ds:uri="bdd40a26-798e-4419-82cd-8bafc402cc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F20F8DA-C4FB-4450-BACC-F5A742E79B9F}">
  <ds:schemaRefs>
    <ds:schemaRef ds:uri="http://schemas.microsoft.com/office/2006/documentManagement/types"/>
    <ds:schemaRef ds:uri="http://www.w3.org/XML/1998/namespace"/>
    <ds:schemaRef ds:uri="84283a62-dbf0-4bf3-9286-04d2ea05a3ac"/>
    <ds:schemaRef ds:uri="http://schemas.microsoft.com/office/infopath/2007/PartnerControls"/>
    <ds:schemaRef ds:uri="http://schemas.openxmlformats.org/package/2006/metadata/core-properties"/>
    <ds:schemaRef ds:uri="http://purl.org/dc/elements/1.1/"/>
    <ds:schemaRef ds:uri="7cdbce52-7c58-4c49-97cb-d953267058b2"/>
    <ds:schemaRef ds:uri="http://schemas.microsoft.com/sharepoint/v3"/>
    <ds:schemaRef ds:uri="http://schemas.microsoft.com/office/2006/metadata/properties"/>
    <ds:schemaRef ds:uri="http://purl.org/dc/dcmitype/"/>
    <ds:schemaRef ds:uri="http://purl.org/dc/terms/"/>
    <ds:schemaRef ds:uri="bdd40a26-798e-4419-82cd-8bafc402cc20"/>
    <ds:schemaRef ds:uri="eb27f817-6f62-42a5-b97e-5e5876e68540"/>
  </ds:schemaRefs>
</ds:datastoreItem>
</file>

<file path=docProps/app.xml><?xml version="1.0" encoding="utf-8"?>
<Properties xmlns="http://schemas.openxmlformats.org/officeDocument/2006/extended-properties" xmlns:vt="http://schemas.openxmlformats.org/officeDocument/2006/docPropsVTypes">
  <Template>Office Theme</Template>
  <TotalTime>24</TotalTime>
  <Words>1345</Words>
  <Application>Microsoft Office PowerPoint</Application>
  <PresentationFormat>A4 Paper (210x297 mm)</PresentationFormat>
  <Paragraphs>211</Paragraphs>
  <Slides>5</Slides>
  <Notes>1</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Title Slide</vt:lpstr>
      <vt:lpstr>Teacher Resources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Quinn</dc:creator>
  <cp:lastModifiedBy>John Lynch</cp:lastModifiedBy>
  <cp:revision>8</cp:revision>
  <dcterms:created xsi:type="dcterms:W3CDTF">2021-04-22T13:12:58Z</dcterms:created>
  <dcterms:modified xsi:type="dcterms:W3CDTF">2026-07-08T10:15:19Z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0x01010069E6177357FBCE499A411D5506B1466F</vt:lpwstr>
  </property>
  <property fmtid="{D5CDD505-2E9C-101B-9397-08002B2CF9AE}" pid="3" name="MediaServiceImageTags">
    <vt:lpwstr/>
  </property>
  <property fmtid="{D5CDD505-2E9C-101B-9397-08002B2CF9AE}" pid="4" name="Order">
    <vt:r8>4296900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